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4">
  <p:sldMasterIdLst>
    <p:sldMasterId id="2147483672" r:id="rId1"/>
  </p:sldMasterIdLst>
  <p:notesMasterIdLst>
    <p:notesMasterId r:id="rId6"/>
  </p:notesMasterIdLst>
  <p:sldIdLst>
    <p:sldId id="397" r:id="rId2"/>
    <p:sldId id="406" r:id="rId3"/>
    <p:sldId id="404" r:id="rId4"/>
    <p:sldId id="405" r:id="rId5"/>
  </p:sldIdLst>
  <p:sldSz cx="12192000" cy="6858000"/>
  <p:notesSz cx="9942513" cy="67611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C1C4701-8ED9-4D4D-B276-DC31D20909E5}">
          <p14:sldIdLst>
            <p14:sldId id="397"/>
            <p14:sldId id="406"/>
            <p14:sldId id="404"/>
            <p14:sldId id="405"/>
          </p14:sldIdLst>
        </p14:section>
        <p14:section name="Раздел без заголовка" id="{B4E9E72C-F168-4D91-B328-7F0FEFC9685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>
          <p15:clr>
            <a:srgbClr val="A4A3A4"/>
          </p15:clr>
        </p15:guide>
        <p15:guide id="2" pos="3126">
          <p15:clr>
            <a:srgbClr val="A4A3A4"/>
          </p15:clr>
        </p15:guide>
        <p15:guide id="3" orient="horz" pos="2140">
          <p15:clr>
            <a:srgbClr val="A4A3A4"/>
          </p15:clr>
        </p15:guide>
        <p15:guide id="4" pos="3127">
          <p15:clr>
            <a:srgbClr val="A4A3A4"/>
          </p15:clr>
        </p15:guide>
        <p15:guide id="5" orient="horz" pos="2130">
          <p15:clr>
            <a:srgbClr val="A4A3A4"/>
          </p15:clr>
        </p15:guide>
        <p15:guide id="6" pos="3130">
          <p15:clr>
            <a:srgbClr val="A4A3A4"/>
          </p15:clr>
        </p15:guide>
        <p15:guide id="7" pos="313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Шадрин Евгений Игоревич" initials="ШЕИ" lastIdx="1" clrIdx="0"/>
  <p:cmAuthor id="2" name="Петриченко Сергей Михайлович" initials="ПСМ" lastIdx="1" clrIdx="1"/>
  <p:cmAuthor id="3" name="Балаян Завен Геннадиевич" initials="БЗГ" lastIdx="5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83CA"/>
    <a:srgbClr val="FF9933"/>
    <a:srgbClr val="FF9A60"/>
    <a:srgbClr val="9889D7"/>
    <a:srgbClr val="BAB0E4"/>
    <a:srgbClr val="F8B742"/>
    <a:srgbClr val="AB81D5"/>
    <a:srgbClr val="E052BB"/>
    <a:srgbClr val="F0ECF4"/>
    <a:srgbClr val="FF97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9561" autoAdjust="0"/>
    <p:restoredTop sz="99158" autoAdjust="0"/>
  </p:normalViewPr>
  <p:slideViewPr>
    <p:cSldViewPr snapToGrid="0">
      <p:cViewPr varScale="1">
        <p:scale>
          <a:sx n="101" d="100"/>
          <a:sy n="101" d="100"/>
        </p:scale>
        <p:origin x="138" y="3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2034" y="96"/>
      </p:cViewPr>
      <p:guideLst>
        <p:guide orient="horz" pos="2141"/>
        <p:guide pos="3126"/>
        <p:guide orient="horz" pos="2140"/>
        <p:guide pos="3127"/>
        <p:guide orient="horz" pos="2130"/>
        <p:guide pos="3130"/>
        <p:guide pos="313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1794" y="1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63CD111-65C8-475B-B6C7-AAF85F5C3C94}" type="datetimeFigureOut">
              <a:rPr lang="ru-RU"/>
              <a:pPr>
                <a:defRPr/>
              </a:pPr>
              <a:t>20.03.2025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944813" y="846138"/>
            <a:ext cx="4052887" cy="2279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4253" y="3253811"/>
            <a:ext cx="7954010" cy="266220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4" y="6421932"/>
            <a:ext cx="4308422" cy="3392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1794" y="6421932"/>
            <a:ext cx="4308422" cy="3392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7B4AC1A4-BB57-4C9B-9FA2-470B6FFAB773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2888143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3DF3DC-EBCE-4A1A-9828-6988B5DB603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0342C-0C9F-4E41-A8AC-7650CAEA5C2A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443928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FDA38-3827-4210-964C-B9BB6950A0C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075C6-3FCA-44D6-AF79-67455D1720D9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8709680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D6E5E9-4D70-4822-A6CC-72FC147F2DE0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EEF523-7AFA-4ABB-9867-AEC8F1EACCC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2298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95C68-F951-4A40-AFA3-4E2DB9C3FD0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629A394-E902-43BA-87A4-D38030AE9BB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230851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5FBAE1-927B-4D62-B04E-9EB3F14CD15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131716B-40CE-4117-AB71-E7342CDD3AF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2978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63BD08-C6C7-4CE2-A6CA-82C3D8F80DE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8C822-AF92-48F8-AB3F-102CFC42D5C2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6110135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6D56E9-B5D3-4FA1-8FFA-82CCD9E3D40C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8E8ACC-6DF2-4ECD-9470-6D361C26CF2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0838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08969B-9B68-4D38-88E2-7488D7E6A4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4B6C9E0-E23D-4244-8F91-D0C70BB06EFC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63176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2DE32F-9502-4F18-AD58-2FCA4D52F507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A689315-0A05-4AEB-86D6-80634A688727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8863313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3F44F-B965-4364-B99B-2AD8EDC2F4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8A38CB-77D7-4D17-B4B0-6266D925BDA1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7347280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1B74-4E37-4CCD-A047-5324F971344B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DDE2AD-89BB-478C-B7B8-735FE8F4CEFF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45717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13E5D3B-4D93-49D6-86AB-6A511303C26F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20.03.2025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D4774A31-8BB6-42C2-AA1C-A27350893D2E}" type="slidenum">
              <a:rPr lang="ru-RU" altLang="ru-RU"/>
              <a:pPr/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976769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71969" y="2745511"/>
            <a:ext cx="84912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Открытие 71 л/с</a:t>
            </a:r>
          </a:p>
        </p:txBody>
      </p:sp>
      <p:sp>
        <p:nvSpPr>
          <p:cNvPr id="6" name="object 9"/>
          <p:cNvSpPr/>
          <p:nvPr/>
        </p:nvSpPr>
        <p:spPr>
          <a:xfrm>
            <a:off x="9291938" y="1143000"/>
            <a:ext cx="2900062" cy="48006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>
              <a:solidFill>
                <a:prstClr val="black"/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444619" y="4599115"/>
            <a:ext cx="4194048" cy="0"/>
          </a:xfrm>
          <a:prstGeom prst="line">
            <a:avLst/>
          </a:prstGeom>
          <a:ln w="1905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266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 bwMode="auto">
          <a:xfrm>
            <a:off x="3303938" y="1543602"/>
            <a:ext cx="1106716" cy="30846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1233" tIns="35614" rIns="71233" bIns="35614" rtlCol="0" anchor="ctr"/>
          <a:lstStyle/>
          <a:p>
            <a:pPr algn="ctr" defTabSz="412750">
              <a:defRPr/>
            </a:pPr>
            <a:endParaRPr lang="ru-RU" sz="1500" b="1">
              <a:solidFill>
                <a:prstClr val="white"/>
              </a:solidFill>
              <a:latin typeface="Century"/>
            </a:endParaRPr>
          </a:p>
        </p:txBody>
      </p:sp>
      <p:sp>
        <p:nvSpPr>
          <p:cNvPr id="16" name="Полилиния 15"/>
          <p:cNvSpPr/>
          <p:nvPr/>
        </p:nvSpPr>
        <p:spPr bwMode="auto">
          <a:xfrm>
            <a:off x="3632887" y="2012081"/>
            <a:ext cx="4835612" cy="2671129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– руководитель УКС (лицо имеющее право действовать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без доверенности от имени УКС) заходит в ПОИБ СОБИ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по сертификату ключа ЭП, проверяет назначение ролей руководителю УКС (в случае отсутствия – назначает роли);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регистрирует профили для пользователей, которые будут работать в ГИИС «Электронный бюджет»;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формирует МЧД в ПОИБ СОБИ от имени Руководителя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для зарегистрированных профилей пользователей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с необходимым набором полномочий;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случае если МЧД сформированы в сервисе ФНС и хранятся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распределенном реестре ФНС, необходимо загрузить МЧД;</a:t>
            </a:r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подключается к ГИИС «Электронный бюджет»</a:t>
            </a:r>
          </a:p>
        </p:txBody>
      </p:sp>
      <p:sp>
        <p:nvSpPr>
          <p:cNvPr id="51" name="Полилиния 50"/>
          <p:cNvSpPr/>
          <p:nvPr/>
        </p:nvSpPr>
        <p:spPr bwMode="auto">
          <a:xfrm>
            <a:off x="784368" y="827105"/>
            <a:ext cx="1743479" cy="975470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1. Включение в Сводный реестр / Реестр ИП и КФХ</a:t>
            </a:r>
            <a:endParaRPr/>
          </a:p>
        </p:txBody>
      </p:sp>
      <p:sp>
        <p:nvSpPr>
          <p:cNvPr id="53" name="Полилиния 52"/>
          <p:cNvSpPr/>
          <p:nvPr/>
        </p:nvSpPr>
        <p:spPr bwMode="auto">
          <a:xfrm>
            <a:off x="378941" y="2015047"/>
            <a:ext cx="2965622" cy="266816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t" anchorCtr="0">
            <a:noAutofit/>
          </a:bodyPr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 УКС направляет в ТОФК копию документа – основания (информацию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о документе – основании);</a:t>
            </a:r>
            <a:endParaRPr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b="1">
                <a:solidFill>
                  <a:prstClr val="black"/>
                </a:solidFill>
                <a:latin typeface="Century"/>
                <a:cs typeface="Segoe UI Light"/>
              </a:rPr>
              <a:t>–</a:t>
            </a: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 ТОФК включает УКС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в Сводный реестр / Реестр ИП </a:t>
            </a:r>
            <a:b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>
                <a:solidFill>
                  <a:prstClr val="black"/>
                </a:solidFill>
                <a:latin typeface="Century"/>
                <a:cs typeface="Segoe UI Light"/>
              </a:rPr>
              <a:t>и КФХ и сообщает представителю УКС уникальный номер по Сводному реестру / Реестру ИП и КФХ в день поступления документа-основания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57125" y="42575"/>
            <a:ext cx="1500276" cy="523567"/>
          </a:xfrm>
          <a:prstGeom prst="rect">
            <a:avLst/>
          </a:prstGeom>
        </p:spPr>
      </p:pic>
      <p:sp>
        <p:nvSpPr>
          <p:cNvPr id="58" name="Заголовок 2"/>
          <p:cNvSpPr txBox="1"/>
          <p:nvPr/>
        </p:nvSpPr>
        <p:spPr bwMode="auto">
          <a:xfrm>
            <a:off x="11324" y="8620"/>
            <a:ext cx="11956195" cy="5295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 defTabSz="914400">
              <a:lnSpc>
                <a:spcPct val="9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pPr defTabSz="412750">
              <a:lnSpc>
                <a:spcPct val="100000"/>
              </a:lnSpc>
              <a:defRPr/>
            </a:pPr>
            <a:r>
              <a:rPr lang="ru-RU" sz="1600" spc="-1" dirty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Бизнес –</a:t>
            </a:r>
            <a:r>
              <a:rPr lang="ru-RU" sz="1600" dirty="0">
                <a:solidFill>
                  <a:prstClr val="black"/>
                </a:solidFill>
                <a:latin typeface="Century"/>
                <a:cs typeface="Segoe UI Light"/>
              </a:rPr>
              <a:t> </a:t>
            </a:r>
            <a:r>
              <a:rPr lang="ru-RU" sz="1600" spc="-1" dirty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процессы в целях открытия лицевого счета </a:t>
            </a:r>
            <a:endParaRPr dirty="0"/>
          </a:p>
          <a:p>
            <a:pPr defTabSz="412750">
              <a:lnSpc>
                <a:spcPct val="100000"/>
              </a:lnSpc>
              <a:defRPr/>
            </a:pPr>
            <a:r>
              <a:rPr lang="ru-RU" sz="1600" spc="-1" dirty="0">
                <a:solidFill>
                  <a:srgbClr val="002060"/>
                </a:solidFill>
                <a:latin typeface="Century"/>
                <a:ea typeface="Helvetica Neue"/>
                <a:cs typeface="Calibri"/>
              </a:rPr>
              <a:t>для учета операций участника казначейского сопровождения</a:t>
            </a:r>
            <a:endParaRPr dirty="0"/>
          </a:p>
        </p:txBody>
      </p:sp>
      <p:sp>
        <p:nvSpPr>
          <p:cNvPr id="62" name="object 2"/>
          <p:cNvSpPr/>
          <p:nvPr/>
        </p:nvSpPr>
        <p:spPr bwMode="auto">
          <a:xfrm flipV="1">
            <a:off x="0" y="415656"/>
            <a:ext cx="12192000" cy="169028"/>
          </a:xfrm>
          <a:custGeom>
            <a:avLst/>
            <a:gdLst/>
            <a:ahLst/>
            <a:cxnLst/>
            <a:rect l="l" t="t" r="r" b="b"/>
            <a:pathLst>
              <a:path w="4416425" extrusionOk="0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ctr" defTabSz="412750">
              <a:defRPr/>
            </a:pPr>
            <a:endParaRPr sz="2300" b="1">
              <a:solidFill>
                <a:srgbClr val="000000"/>
              </a:solidFill>
              <a:latin typeface="Century"/>
            </a:endParaRPr>
          </a:p>
        </p:txBody>
      </p:sp>
      <p:cxnSp>
        <p:nvCxnSpPr>
          <p:cNvPr id="65" name="Прямая со стрелкой 64"/>
          <p:cNvCxnSpPr>
            <a:cxnSpLocks/>
          </p:cNvCxnSpPr>
          <p:nvPr/>
        </p:nvCxnSpPr>
        <p:spPr bwMode="auto">
          <a:xfrm flipV="1">
            <a:off x="2877135" y="1314841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Полилиния 48"/>
          <p:cNvSpPr/>
          <p:nvPr/>
        </p:nvSpPr>
        <p:spPr bwMode="auto">
          <a:xfrm>
            <a:off x="4627605" y="1076923"/>
            <a:ext cx="2769973" cy="723004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 dirty="0">
                <a:solidFill>
                  <a:prstClr val="black"/>
                </a:solidFill>
                <a:latin typeface="Century"/>
                <a:cs typeface="Segoe UI Light"/>
              </a:rPr>
              <a:t>2. Регистрация в ПОИБ СОБИ, формирование МЧД </a:t>
            </a:r>
            <a:br>
              <a:rPr lang="ru-RU" sz="1250" b="1" dirty="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50" b="1" dirty="0">
                <a:solidFill>
                  <a:prstClr val="black"/>
                </a:solidFill>
                <a:latin typeface="Century"/>
                <a:cs typeface="Segoe UI Light"/>
              </a:rPr>
              <a:t>и подключение к ГИИС «Электронный бюджет»</a:t>
            </a:r>
          </a:p>
        </p:txBody>
      </p:sp>
      <p:sp>
        <p:nvSpPr>
          <p:cNvPr id="68" name="Прямоугольник 67"/>
          <p:cNvSpPr/>
          <p:nvPr/>
        </p:nvSpPr>
        <p:spPr bwMode="auto">
          <a:xfrm>
            <a:off x="8707395" y="2012081"/>
            <a:ext cx="3173627" cy="2671129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>
                <a:lumMod val="75000"/>
              </a:schemeClr>
            </a:solidFill>
            <a:miter lim="800000"/>
          </a:ln>
          <a:effectLst>
            <a:glow>
              <a:schemeClr val="accent3">
                <a:satMod val="175000"/>
              </a:schemeClr>
            </a:glow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540" tIns="45540" rIns="45540" bIns="45540" rtlCol="0" anchor="t"/>
          <a:lstStyle/>
          <a:p>
            <a:pPr algn="ctr" defTabSz="780425">
              <a:lnSpc>
                <a:spcPts val="1700"/>
              </a:lnSpc>
              <a:defRPr/>
            </a:pPr>
            <a:r>
              <a:rPr lang="ru-RU" sz="1200" b="1" dirty="0">
                <a:solidFill>
                  <a:prstClr val="black"/>
                </a:solidFill>
                <a:latin typeface="Century"/>
                <a:cs typeface="Segoe UI Light"/>
              </a:rPr>
              <a:t>– </a:t>
            </a:r>
            <a: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  <a:t>УКС формирует Заявление </a:t>
            </a:r>
            <a:b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  <a:t>на изменение справочника «Книга регистрации лицевых счетов» </a:t>
            </a:r>
            <a:endParaRPr dirty="0"/>
          </a:p>
          <a:p>
            <a:pPr algn="ctr" defTabSz="780425">
              <a:lnSpc>
                <a:spcPts val="1700"/>
              </a:lnSpc>
              <a:defRPr/>
            </a:pPr>
            <a: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  <a:t>и прикрепляет документ – </a:t>
            </a:r>
            <a:r>
              <a:rPr lang="ru-RU" sz="1200" dirty="0" smtClean="0">
                <a:solidFill>
                  <a:prstClr val="black"/>
                </a:solidFill>
                <a:latin typeface="Century"/>
                <a:cs typeface="Segoe UI Light"/>
              </a:rPr>
              <a:t>основание(следующий слайд);</a:t>
            </a:r>
            <a: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  <a:t/>
            </a:r>
            <a:b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  <a:t>–  ТОФК проверяет Заявление, открывает лицевой счет и направляет УКС и заказчику информацию </a:t>
            </a:r>
            <a:b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</a:br>
            <a:r>
              <a:rPr lang="ru-RU" sz="1200" dirty="0">
                <a:solidFill>
                  <a:prstClr val="black"/>
                </a:solidFill>
                <a:latin typeface="Century"/>
                <a:cs typeface="Segoe UI Light"/>
              </a:rPr>
              <a:t>об открытии лицевого счета</a:t>
            </a:r>
          </a:p>
        </p:txBody>
      </p:sp>
      <p:sp>
        <p:nvSpPr>
          <p:cNvPr id="73" name="Полилиния 72"/>
          <p:cNvSpPr/>
          <p:nvPr/>
        </p:nvSpPr>
        <p:spPr bwMode="auto">
          <a:xfrm>
            <a:off x="9256696" y="1180028"/>
            <a:ext cx="2475820" cy="269623"/>
          </a:xfrm>
          <a:custGeom>
            <a:avLst/>
            <a:gdLst>
              <a:gd name="connsiteX0" fmla="*/ 0 w 1683050"/>
              <a:gd name="connsiteY0" fmla="*/ 0 h 2356261"/>
              <a:gd name="connsiteX1" fmla="*/ 1683050 w 1683050"/>
              <a:gd name="connsiteY1" fmla="*/ 0 h 2356261"/>
              <a:gd name="connsiteX2" fmla="*/ 1683050 w 1683050"/>
              <a:gd name="connsiteY2" fmla="*/ 2356261 h 2356261"/>
              <a:gd name="connsiteX3" fmla="*/ 0 w 1683050"/>
              <a:gd name="connsiteY3" fmla="*/ 2356261 h 2356261"/>
              <a:gd name="connsiteX4" fmla="*/ 0 w 1683050"/>
              <a:gd name="connsiteY4" fmla="*/ 0 h 2356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83050" h="2356261" extrusionOk="0">
                <a:moveTo>
                  <a:pt x="0" y="0"/>
                </a:moveTo>
                <a:lnTo>
                  <a:pt x="1683050" y="0"/>
                </a:lnTo>
                <a:lnTo>
                  <a:pt x="1683050" y="2356261"/>
                </a:lnTo>
                <a:lnTo>
                  <a:pt x="0" y="2356261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spcFirstLastPara="0" vert="horz" wrap="square" lIns="11183" tIns="11183" rIns="11183" bIns="11183" numCol="1" spcCol="2797" anchor="ctr" anchorCtr="0">
            <a:noAutofit/>
          </a:bodyPr>
          <a:lstStyle/>
          <a:p>
            <a:pPr algn="ctr" defTabSz="780425">
              <a:lnSpc>
                <a:spcPct val="90000"/>
              </a:lnSpc>
              <a:defRPr/>
            </a:pPr>
            <a:r>
              <a:rPr lang="ru-RU" sz="1250" b="1">
                <a:solidFill>
                  <a:prstClr val="black"/>
                </a:solidFill>
                <a:latin typeface="Century"/>
                <a:cs typeface="Segoe UI Light"/>
              </a:rPr>
              <a:t>3. Открытие лицевого счета</a:t>
            </a:r>
            <a:endParaRPr/>
          </a:p>
        </p:txBody>
      </p:sp>
      <p:cxnSp>
        <p:nvCxnSpPr>
          <p:cNvPr id="19" name="Прямая со стрелкой 18"/>
          <p:cNvCxnSpPr>
            <a:cxnSpLocks/>
          </p:cNvCxnSpPr>
          <p:nvPr/>
        </p:nvCxnSpPr>
        <p:spPr bwMode="auto">
          <a:xfrm flipV="1">
            <a:off x="7571009" y="1306094"/>
            <a:ext cx="1608554" cy="12196"/>
          </a:xfrm>
          <a:prstGeom prst="straightConnector1">
            <a:avLst/>
          </a:prstGeom>
          <a:ln w="28575"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135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fade/>
      </p:transition>
    </mc:Choice>
    <mc:Fallback xmlns="" xmlns:m="http://schemas.openxmlformats.org/officeDocument/2006/math" xmlns:w="http://schemas.openxmlformats.org/wordprocessingml/2006/main">
      <p:transition spd="slow" advClick="1">
        <p:fade thruBlk="0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77751" y="80419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формирования Заявления на открытие 71 л/с </a:t>
            </a:r>
            <a:r>
              <a:rPr lang="ru-RU" b="1" u="sng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клиентом </a:t>
            </a:r>
          </a:p>
          <a:p>
            <a:pPr algn="ctr"/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903766"/>
            <a:ext cx="11860621" cy="65094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Заявление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на открытие лицевого счета создается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в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нормативно – справочной информации →Ведение справочников, реестров,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классификаторов</a:t>
            </a:r>
          </a:p>
          <a:p>
            <a:pPr algn="ctr"/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→ Книга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регистрации лицевых счетов →Открыть лицевой счет</a:t>
            </a:r>
          </a:p>
        </p:txBody>
      </p:sp>
      <p:pic>
        <p:nvPicPr>
          <p:cNvPr id="10" name="Picture 3" descr="C:\Users\GrechanyhZHV\Desktop\жанна3\7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943" y="1637413"/>
            <a:ext cx="5625494" cy="5109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Прямоугольник 28"/>
          <p:cNvSpPr/>
          <p:nvPr/>
        </p:nvSpPr>
        <p:spPr>
          <a:xfrm rot="10800000" flipH="1" flipV="1">
            <a:off x="2105246" y="6411433"/>
            <a:ext cx="1520455" cy="2600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11.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Заполняется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ИГК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6" name="Прямая со стрелкой 15"/>
          <p:cNvCxnSpPr/>
          <p:nvPr/>
        </p:nvCxnSpPr>
        <p:spPr>
          <a:xfrm flipH="1">
            <a:off x="489098" y="6541472"/>
            <a:ext cx="161614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2456121" y="5603358"/>
            <a:ext cx="409350" cy="30139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 flipH="1">
            <a:off x="2660795" y="5140824"/>
            <a:ext cx="3549499" cy="46253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8. Признак проставляется только в случае, если заказчик  находится в закрытой части Сводного реестра, в остальных случаях признак </a:t>
            </a: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НЕ ПРОСТАВЛЯЕТСЯ!</a:t>
            </a: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8" name="Прямая со стрелкой 37"/>
          <p:cNvCxnSpPr>
            <a:stCxn id="41" idx="3"/>
          </p:cNvCxnSpPr>
          <p:nvPr/>
        </p:nvCxnSpPr>
        <p:spPr>
          <a:xfrm flipH="1">
            <a:off x="1722477" y="5372091"/>
            <a:ext cx="938318" cy="0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Прямоугольник 46"/>
          <p:cNvSpPr/>
          <p:nvPr/>
        </p:nvSpPr>
        <p:spPr>
          <a:xfrm flipH="1">
            <a:off x="4438650" y="3428999"/>
            <a:ext cx="1451784" cy="22860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3. Заполняется вручную</a:t>
            </a:r>
          </a:p>
        </p:txBody>
      </p:sp>
      <p:cxnSp>
        <p:nvCxnSpPr>
          <p:cNvPr id="46" name="Прямая со стрелкой 45"/>
          <p:cNvCxnSpPr/>
          <p:nvPr/>
        </p:nvCxnSpPr>
        <p:spPr>
          <a:xfrm>
            <a:off x="5247166" y="3657601"/>
            <a:ext cx="0" cy="280752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Прямоугольник 51"/>
          <p:cNvSpPr/>
          <p:nvPr/>
        </p:nvSpPr>
        <p:spPr>
          <a:xfrm flipH="1">
            <a:off x="2660796" y="4389565"/>
            <a:ext cx="1943102" cy="3525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5. Из справочника выбирается тип лицевого счета  с кодом «71» </a:t>
            </a:r>
          </a:p>
        </p:txBody>
      </p:sp>
      <p:sp>
        <p:nvSpPr>
          <p:cNvPr id="61" name="Прямоугольник 60"/>
          <p:cNvSpPr/>
          <p:nvPr/>
        </p:nvSpPr>
        <p:spPr>
          <a:xfrm flipH="1">
            <a:off x="5050465" y="4698890"/>
            <a:ext cx="1020724" cy="3976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6. Выбирается из справочника</a:t>
            </a:r>
          </a:p>
        </p:txBody>
      </p:sp>
      <p:cxnSp>
        <p:nvCxnSpPr>
          <p:cNvPr id="58" name="Соединительная линия уступом 57"/>
          <p:cNvCxnSpPr/>
          <p:nvPr/>
        </p:nvCxnSpPr>
        <p:spPr>
          <a:xfrm rot="10800000" flipV="1">
            <a:off x="2456122" y="4742120"/>
            <a:ext cx="2594345" cy="24426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Прямоугольник 68"/>
          <p:cNvSpPr/>
          <p:nvPr/>
        </p:nvSpPr>
        <p:spPr>
          <a:xfrm rot="10800000" flipH="1" flipV="1">
            <a:off x="114300" y="4831937"/>
            <a:ext cx="1019175" cy="308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7. </a:t>
            </a:r>
            <a:r>
              <a:rPr lang="ru-RU" sz="900" dirty="0">
                <a:solidFill>
                  <a:schemeClr val="tx2"/>
                </a:solidFill>
                <a:latin typeface="Arial Narrow" panose="020B0606020202030204" pitchFamily="34" charset="0"/>
              </a:rPr>
              <a:t>Сформируется автоматически</a:t>
            </a:r>
          </a:p>
        </p:txBody>
      </p:sp>
      <p:cxnSp>
        <p:nvCxnSpPr>
          <p:cNvPr id="1029" name="Соединительная линия уступом 1028"/>
          <p:cNvCxnSpPr/>
          <p:nvPr/>
        </p:nvCxnSpPr>
        <p:spPr>
          <a:xfrm flipV="1">
            <a:off x="1133475" y="4671539"/>
            <a:ext cx="493303" cy="385709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Прямоугольник 74"/>
          <p:cNvSpPr/>
          <p:nvPr/>
        </p:nvSpPr>
        <p:spPr>
          <a:xfrm flipH="1">
            <a:off x="4603894" y="1924495"/>
            <a:ext cx="1286539" cy="6670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Основные сведения о клиенте заполняются автоматически</a:t>
            </a:r>
          </a:p>
        </p:txBody>
      </p:sp>
      <p:cxnSp>
        <p:nvCxnSpPr>
          <p:cNvPr id="1034" name="Соединительная линия уступом 1033"/>
          <p:cNvCxnSpPr/>
          <p:nvPr/>
        </p:nvCxnSpPr>
        <p:spPr>
          <a:xfrm rot="10800000" flipV="1">
            <a:off x="1509824" y="2349794"/>
            <a:ext cx="3094075" cy="724183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Прямоугольник 80"/>
          <p:cNvSpPr/>
          <p:nvPr/>
        </p:nvSpPr>
        <p:spPr>
          <a:xfrm rot="10800000" flipH="1" flipV="1">
            <a:off x="3274828" y="4100733"/>
            <a:ext cx="1414130" cy="1444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4. Заполняется вручную</a:t>
            </a:r>
          </a:p>
        </p:txBody>
      </p:sp>
      <p:cxnSp>
        <p:nvCxnSpPr>
          <p:cNvPr id="1039" name="Прямая со стрелкой 1038"/>
          <p:cNvCxnSpPr/>
          <p:nvPr/>
        </p:nvCxnSpPr>
        <p:spPr>
          <a:xfrm flipH="1">
            <a:off x="1796903" y="4172941"/>
            <a:ext cx="1477924" cy="1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Прямоугольник 86"/>
          <p:cNvSpPr/>
          <p:nvPr/>
        </p:nvSpPr>
        <p:spPr>
          <a:xfrm rot="10800000" flipH="1" flipV="1">
            <a:off x="3811770" y="6411432"/>
            <a:ext cx="2398527" cy="2938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srgbClr val="FF0000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0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10.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Заполняются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реквизиты документа-основания</a:t>
            </a:r>
          </a:p>
          <a:p>
            <a:pPr algn="ctr"/>
            <a:endParaRPr lang="ru-RU" sz="16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endParaRPr lang="ru-RU" sz="1500" dirty="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endParaRPr lang="ru-RU" sz="15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44" name="Соединительная линия уступом 1043"/>
          <p:cNvCxnSpPr/>
          <p:nvPr/>
        </p:nvCxnSpPr>
        <p:spPr>
          <a:xfrm rot="10800000">
            <a:off x="2535866" y="6171785"/>
            <a:ext cx="1275908" cy="239648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1" name="Прямая со стрелкой 1050"/>
          <p:cNvCxnSpPr/>
          <p:nvPr/>
        </p:nvCxnSpPr>
        <p:spPr>
          <a:xfrm flipV="1">
            <a:off x="4322132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4" name="Прямая со стрелкой 1053"/>
          <p:cNvCxnSpPr/>
          <p:nvPr/>
        </p:nvCxnSpPr>
        <p:spPr>
          <a:xfrm flipV="1">
            <a:off x="5560827" y="6171785"/>
            <a:ext cx="0" cy="239647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Прямоугольник 102"/>
          <p:cNvSpPr/>
          <p:nvPr/>
        </p:nvSpPr>
        <p:spPr>
          <a:xfrm flipH="1">
            <a:off x="2383019" y="1786467"/>
            <a:ext cx="1776965" cy="3509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Выбирается из списка «Тип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заявления»-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«Открытие»</a:t>
            </a:r>
          </a:p>
        </p:txBody>
      </p:sp>
      <p:cxnSp>
        <p:nvCxnSpPr>
          <p:cNvPr id="67" name="Прямая со стрелкой 66"/>
          <p:cNvCxnSpPr/>
          <p:nvPr/>
        </p:nvCxnSpPr>
        <p:spPr>
          <a:xfrm>
            <a:off x="2535865" y="2137395"/>
            <a:ext cx="1" cy="712488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Picture 6" descr="C:\Users\GrechanyhZHV\Desktop\жанна3\456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4060937"/>
            <a:ext cx="5603989" cy="2686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7" descr="C:\Users\GrechanyhZHV\Desktop\жанна3\245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3072" y="1554714"/>
            <a:ext cx="5620714" cy="2464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9" name="Прямоугольник 108"/>
          <p:cNvSpPr/>
          <p:nvPr/>
        </p:nvSpPr>
        <p:spPr>
          <a:xfrm flipH="1">
            <a:off x="8527310" y="2786910"/>
            <a:ext cx="1967023" cy="7563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12. Во вкладке «Вложения» прикладываются сканированные копии документов, являющиеся основанием для открытия лицевого счета</a:t>
            </a:r>
          </a:p>
        </p:txBody>
      </p:sp>
      <p:cxnSp>
        <p:nvCxnSpPr>
          <p:cNvPr id="73" name="Соединительная линия уступом 72"/>
          <p:cNvCxnSpPr/>
          <p:nvPr/>
        </p:nvCxnSpPr>
        <p:spPr>
          <a:xfrm rot="10800000" flipV="1">
            <a:off x="6539024" y="3408745"/>
            <a:ext cx="1988287" cy="610362"/>
          </a:xfrm>
          <a:prstGeom prst="bentConnector3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 стрелкой 77"/>
          <p:cNvCxnSpPr/>
          <p:nvPr/>
        </p:nvCxnSpPr>
        <p:spPr>
          <a:xfrm flipH="1" flipV="1">
            <a:off x="9125066" y="2350296"/>
            <a:ext cx="614357" cy="43661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Прямоугольник 116"/>
          <p:cNvSpPr/>
          <p:nvPr/>
        </p:nvSpPr>
        <p:spPr>
          <a:xfrm flipH="1">
            <a:off x="9739423" y="4565843"/>
            <a:ext cx="2083982" cy="14539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14. «Согласующий»  и «Утверждающий» выбирается из справочника, согласно полномочиям в ПОИБ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СОБИ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82" name="Прямая со стрелкой 81"/>
          <p:cNvCxnSpPr/>
          <p:nvPr/>
        </p:nvCxnSpPr>
        <p:spPr>
          <a:xfrm flipH="1">
            <a:off x="8636295" y="4986668"/>
            <a:ext cx="1103128" cy="308346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 стрелкой 85"/>
          <p:cNvCxnSpPr/>
          <p:nvPr/>
        </p:nvCxnSpPr>
        <p:spPr>
          <a:xfrm flipH="1">
            <a:off x="7533167" y="5404074"/>
            <a:ext cx="2206256" cy="503679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Овал 89"/>
          <p:cNvSpPr/>
          <p:nvPr/>
        </p:nvSpPr>
        <p:spPr>
          <a:xfrm>
            <a:off x="6453963" y="4986668"/>
            <a:ext cx="1233377" cy="499731"/>
          </a:xfrm>
          <a:prstGeom prst="ellipse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8" name="Прямоугольник 127"/>
          <p:cNvSpPr/>
          <p:nvPr/>
        </p:nvSpPr>
        <p:spPr>
          <a:xfrm flipH="1">
            <a:off x="8867553" y="4172942"/>
            <a:ext cx="2775098" cy="21662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13. В данных полях </a:t>
            </a:r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проставляются «1»</a:t>
            </a:r>
          </a:p>
        </p:txBody>
      </p:sp>
      <p:cxnSp>
        <p:nvCxnSpPr>
          <p:cNvPr id="92" name="Соединительная линия уступом 91"/>
          <p:cNvCxnSpPr/>
          <p:nvPr/>
        </p:nvCxnSpPr>
        <p:spPr>
          <a:xfrm rot="10800000" flipV="1">
            <a:off x="7687341" y="4281253"/>
            <a:ext cx="1180213" cy="955280"/>
          </a:xfrm>
          <a:prstGeom prst="bentConnector3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>
            <a:stCxn id="52" idx="3"/>
          </p:cNvCxnSpPr>
          <p:nvPr/>
        </p:nvCxnSpPr>
        <p:spPr>
          <a:xfrm flipH="1">
            <a:off x="2456121" y="4565843"/>
            <a:ext cx="204675" cy="266094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Прямоугольник 49"/>
          <p:cNvSpPr/>
          <p:nvPr/>
        </p:nvSpPr>
        <p:spPr>
          <a:xfrm flipH="1">
            <a:off x="2813192" y="5655913"/>
            <a:ext cx="3257996" cy="36388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9. Из справочника выбирается Заказчик по реквизиту ИНН либо кода по Сводному реестру</a:t>
            </a:r>
          </a:p>
        </p:txBody>
      </p:sp>
    </p:spTree>
    <p:extLst>
      <p:ext uri="{BB962C8B-B14F-4D97-AF65-F5344CB8AC3E}">
        <p14:creationId xmlns:p14="http://schemas.microsoft.com/office/powerpoint/2010/main" val="2610128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722474" y="-33881"/>
            <a:ext cx="103667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Процесс согласования и утверждения </a:t>
            </a:r>
            <a:r>
              <a:rPr lang="ru-RU" b="1" dirty="0" smtClean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Заявления </a:t>
            </a:r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на открытие 71 л/с самостоятельно клиентом </a:t>
            </a:r>
          </a:p>
          <a:p>
            <a:pPr algn="r"/>
            <a:r>
              <a:rPr lang="ru-RU" b="1" dirty="0">
                <a:ln w="18415" cmpd="sng">
                  <a:noFill/>
                  <a:prstDash val="solid"/>
                </a:ln>
                <a:solidFill>
                  <a:schemeClr val="accent5">
                    <a:lumMod val="50000"/>
                  </a:schemeClr>
                </a:solidFill>
                <a:latin typeface="Arial Narrow" panose="020B0606020202030204" pitchFamily="34" charset="0"/>
              </a:rPr>
              <a:t>в ЛК ГИИС «Электронный бюджет»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28598" y="612450"/>
            <a:ext cx="11860621" cy="9422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Согласование и утверждение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на открытие лицевого счета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(вариант 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, </a:t>
            </a:r>
            <a:r>
              <a:rPr lang="en-US" sz="1400" dirty="0">
                <a:solidFill>
                  <a:schemeClr val="tx2"/>
                </a:solidFill>
                <a:latin typeface="Arial Narrow" panose="020B0606020202030204" pitchFamily="34" charset="0"/>
              </a:rPr>
              <a:t>III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)</a:t>
            </a:r>
            <a:r>
              <a:rPr lang="en-US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: </a:t>
            </a:r>
            <a:endParaRPr lang="en-US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Подсистема нормативно – справочной информации →Ведение справочников, реестров, классификаторов</a:t>
            </a:r>
          </a:p>
          <a:p>
            <a:pPr algn="ctr"/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Книга регистрации лицевых счетов → Согласование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заявлений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</a:rPr>
              <a:t>→ Утверждение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заявлений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 rot="10800000" flipV="1">
            <a:off x="333373" y="4152410"/>
            <a:ext cx="117226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При соблюдении правильной очередности Согласования и Утверждения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Заявления на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открытие </a:t>
            </a:r>
            <a:r>
              <a:rPr lang="ru-RU" sz="1400" dirty="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лицевого </a:t>
            </a:r>
            <a:r>
              <a:rPr lang="ru-RU" sz="1400" dirty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счета, статус документа для клиента  -  «На </a:t>
            </a:r>
            <a:r>
              <a:rPr lang="ru-RU" sz="140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обработке </a:t>
            </a:r>
            <a:r>
              <a:rPr lang="ru-RU" sz="1400" smtClean="0">
                <a:solidFill>
                  <a:schemeClr val="tx2"/>
                </a:solidFill>
                <a:latin typeface="Arial Narrow" panose="020B0606020202030204" pitchFamily="34" charset="0"/>
                <a:cs typeface="+mn-cs"/>
              </a:rPr>
              <a:t>ТОФК».</a:t>
            </a:r>
            <a:endParaRPr lang="ru-RU" sz="1400" dirty="0">
              <a:solidFill>
                <a:schemeClr val="tx2"/>
              </a:solidFill>
              <a:latin typeface="Arial Narrow" panose="020B0606020202030204" pitchFamily="34" charset="0"/>
              <a:cs typeface="+mn-cs"/>
            </a:endParaRPr>
          </a:p>
          <a:p>
            <a:r>
              <a:rPr lang="ru-RU" sz="1400" dirty="0" smtClean="0">
                <a:ln w="18415" cmpd="sng">
                  <a:noFill/>
                  <a:prstDash val="solid"/>
                </a:ln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14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687" y="1643062"/>
            <a:ext cx="10296525" cy="2314575"/>
          </a:xfrm>
          <a:prstGeom prst="rect">
            <a:avLst/>
          </a:prstGeom>
        </p:spPr>
      </p:pic>
      <p:cxnSp>
        <p:nvCxnSpPr>
          <p:cNvPr id="50" name="Прямая со стрелкой 49"/>
          <p:cNvCxnSpPr/>
          <p:nvPr/>
        </p:nvCxnSpPr>
        <p:spPr>
          <a:xfrm flipH="1" flipV="1">
            <a:off x="2308594" y="2263184"/>
            <a:ext cx="2231063" cy="916443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Прямоугольник 41"/>
          <p:cNvSpPr/>
          <p:nvPr/>
        </p:nvSpPr>
        <p:spPr>
          <a:xfrm flipH="1">
            <a:off x="9490220" y="2427152"/>
            <a:ext cx="2286001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1. Первым этапом идет Согласование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3" name="Прямая со стрелкой 2"/>
          <p:cNvCxnSpPr/>
          <p:nvPr/>
        </p:nvCxnSpPr>
        <p:spPr>
          <a:xfrm flipH="1" flipV="1">
            <a:off x="9194945" y="1971010"/>
            <a:ext cx="701530" cy="286415"/>
          </a:xfrm>
          <a:prstGeom prst="straightConnector1">
            <a:avLst/>
          </a:prstGeom>
          <a:ln w="19050">
            <a:solidFill>
              <a:schemeClr val="tx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Прямоугольник 47"/>
          <p:cNvSpPr/>
          <p:nvPr/>
        </p:nvSpPr>
        <p:spPr>
          <a:xfrm flipH="1">
            <a:off x="3975026" y="3265352"/>
            <a:ext cx="2275368" cy="4030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2"/>
                </a:solidFill>
                <a:latin typeface="Arial Narrow" panose="020B0606020202030204" pitchFamily="34" charset="0"/>
              </a:rPr>
              <a:t>2. Вторым этапом идет Утверждение </a:t>
            </a:r>
            <a:r>
              <a:rPr lang="ru-RU" sz="1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заявления</a:t>
            </a:r>
            <a:endParaRPr lang="ru-RU" sz="1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3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34739</TotalTime>
  <Words>345</Words>
  <Application>Microsoft Office PowerPoint</Application>
  <PresentationFormat>Широкоэкранный</PresentationFormat>
  <Paragraphs>55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2" baseType="lpstr">
      <vt:lpstr>Arial</vt:lpstr>
      <vt:lpstr>Arial Narrow</vt:lpstr>
      <vt:lpstr>Calibri</vt:lpstr>
      <vt:lpstr>Calibri Light</vt:lpstr>
      <vt:lpstr>Century</vt:lpstr>
      <vt:lpstr>Helvetica Neue</vt:lpstr>
      <vt:lpstr>Segoe UI Light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PetrichenkoSM@fsfk.local</dc:creator>
  <cp:lastModifiedBy>Хелемендик Николай Вячеславович</cp:lastModifiedBy>
  <cp:revision>1786</cp:revision>
  <cp:lastPrinted>2021-12-06T11:46:54Z</cp:lastPrinted>
  <dcterms:created xsi:type="dcterms:W3CDTF">2015-03-03T16:27:21Z</dcterms:created>
  <dcterms:modified xsi:type="dcterms:W3CDTF">2025-03-20T14:48:08Z</dcterms:modified>
</cp:coreProperties>
</file>