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83" r:id="rId2"/>
    <p:sldId id="284" r:id="rId3"/>
    <p:sldId id="292" r:id="rId4"/>
    <p:sldId id="298" r:id="rId5"/>
    <p:sldId id="289" r:id="rId6"/>
    <p:sldId id="299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2543"/>
    <a:srgbClr val="DAE9F6"/>
    <a:srgbClr val="B4C7E7"/>
    <a:srgbClr val="8BC5FF"/>
    <a:srgbClr val="D0CECE"/>
    <a:srgbClr val="C8B29C"/>
    <a:srgbClr val="E0E0E0"/>
    <a:srgbClr val="8B5C2D"/>
    <a:srgbClr val="C9925B"/>
    <a:srgbClr val="DDBA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5" d="100"/>
          <a:sy n="65" d="100"/>
        </p:scale>
        <p:origin x="3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D6DE23-9A99-425A-B4C8-9C9290B22EBE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092D18A8-6CCF-4987-B7DB-3996C1F82525}">
      <dgm:prSet phldrT="[Текст]" custT="1"/>
      <dgm:spPr/>
      <dgm:t>
        <a:bodyPr/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раскрытия информации в квартальной бюджетной отчетности главными администраторами (администраторами) доходов федерального бюджета Отчета (ф. 0503127) </a:t>
          </a:r>
        </a:p>
        <a:p>
          <a:pPr lvl="0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dirty="0">
            <a:solidFill>
              <a:schemeClr val="tx1"/>
            </a:solidFill>
          </a:endParaRPr>
        </a:p>
      </dgm:t>
    </dgm:pt>
    <dgm:pt modelId="{70E8E980-BFFA-4A90-BD78-5DBBBBD097EA}" type="parTrans" cxnId="{FC0DA936-EA31-466A-89E0-B7D520462E1C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C5A25C92-1170-4CCE-9423-CA49A0A8732C}" type="sibTrans" cxnId="{FC0DA936-EA31-466A-89E0-B7D520462E1C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2F4E2C54-1AAB-481E-A8A6-14D70638A471}">
      <dgm:prSet phldrT="[Текст]" custT="1"/>
      <dgm:spPr/>
      <dgm:t>
        <a:bodyPr/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отражения информации в Сведениях по дебиторской и кредиторской задолженности (ф. 0503169) </a:t>
          </a:r>
        </a:p>
        <a:p>
          <a:pPr lvl="0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dirty="0">
            <a:solidFill>
              <a:schemeClr val="tx1"/>
            </a:solidFill>
          </a:endParaRPr>
        </a:p>
      </dgm:t>
    </dgm:pt>
    <dgm:pt modelId="{6BCA90CB-1BAC-4F95-857E-A754EE8D5A29}" type="parTrans" cxnId="{AD402DBD-5109-4E2A-8B80-871F4BC35AF6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693043BB-97D1-42E5-97D8-DBF2ECAFEB34}" type="sibTrans" cxnId="{AD402DBD-5109-4E2A-8B80-871F4BC35AF6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60514D0F-86BA-4F95-9703-4CFEF8F49D5B}">
      <dgm:prSet phldrT="[Текст]" custT="1"/>
      <dgm:spPr/>
      <dgm:t>
        <a:bodyPr/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формирования Сведений (ф. 0503178) распорядителями (получателями) бюджетных средств </a:t>
          </a:r>
        </a:p>
        <a:p>
          <a:pPr lvl="0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dirty="0">
            <a:solidFill>
              <a:schemeClr val="tx1"/>
            </a:solidFill>
          </a:endParaRPr>
        </a:p>
      </dgm:t>
    </dgm:pt>
    <dgm:pt modelId="{4379A143-77D3-4888-AA02-C213055BAAEF}" type="parTrans" cxnId="{C90E7E10-9C2C-4914-82C7-E1AD7D6FE5B2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1EFD999D-8652-45DC-B7AF-7F955A3C837E}" type="sibTrans" cxnId="{C90E7E10-9C2C-4914-82C7-E1AD7D6FE5B2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3E18D118-8F5C-49CE-AE8B-8ADCFA8FB567}">
      <dgm:prSet custT="1"/>
      <dgm:spPr/>
      <dgm:t>
        <a:bodyPr/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раскрытия информация о правовом основании возникновения задолженности по исполнительным документам в части неисполненных судебных решений по КОСГУ 296 «Иные выплаты текущего характера физическим лицам», 297 «Иные выплаты текущего характера организациям», в случае неисполнения денежных обязательств свыше 10 млн. рублей </a:t>
          </a:r>
          <a:b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графе 8 по строке «Всего» Сведений (ф. 0503296)</a:t>
          </a:r>
        </a:p>
        <a:p>
          <a:pPr lvl="0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dirty="0">
            <a:solidFill>
              <a:schemeClr val="tx1"/>
            </a:solidFill>
          </a:endParaRPr>
        </a:p>
      </dgm:t>
    </dgm:pt>
    <dgm:pt modelId="{36CB56D6-11D9-4973-BBAD-36C1472AEEEA}" type="parTrans" cxnId="{8484EABD-F523-4FC1-9D66-A8B8FC612C79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FB4FFE68-4379-40FD-89E4-C2163C5D623A}" type="sibTrans" cxnId="{8484EABD-F523-4FC1-9D66-A8B8FC612C79}">
      <dgm:prSet/>
      <dgm:spPr/>
      <dgm:t>
        <a:bodyPr/>
        <a:lstStyle/>
        <a:p>
          <a:endParaRPr lang="ru-RU" sz="1600">
            <a:solidFill>
              <a:schemeClr val="tx1"/>
            </a:solidFill>
          </a:endParaRPr>
        </a:p>
      </dgm:t>
    </dgm:pt>
    <dgm:pt modelId="{671860C3-EEA6-46A8-9EF4-E190B0DCF783}" type="pres">
      <dgm:prSet presAssocID="{B6D6DE23-9A99-425A-B4C8-9C9290B22EBE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E02DA08E-EFD8-4502-899C-8027170F77A0}" type="pres">
      <dgm:prSet presAssocID="{B6D6DE23-9A99-425A-B4C8-9C9290B22EBE}" presName="Name1" presStyleCnt="0"/>
      <dgm:spPr/>
    </dgm:pt>
    <dgm:pt modelId="{76BB8517-9E13-480B-B813-7DC012B230F1}" type="pres">
      <dgm:prSet presAssocID="{B6D6DE23-9A99-425A-B4C8-9C9290B22EBE}" presName="cycle" presStyleCnt="0"/>
      <dgm:spPr/>
    </dgm:pt>
    <dgm:pt modelId="{0B3954A2-64FB-4CFE-9DAB-EBFA88F4A647}" type="pres">
      <dgm:prSet presAssocID="{B6D6DE23-9A99-425A-B4C8-9C9290B22EBE}" presName="srcNode" presStyleLbl="node1" presStyleIdx="0" presStyleCnt="4"/>
      <dgm:spPr/>
    </dgm:pt>
    <dgm:pt modelId="{48A35CEC-85A3-48DB-9C18-FD1EADF467C4}" type="pres">
      <dgm:prSet presAssocID="{B6D6DE23-9A99-425A-B4C8-9C9290B22EBE}" presName="conn" presStyleLbl="parChTrans1D2" presStyleIdx="0" presStyleCnt="1"/>
      <dgm:spPr/>
      <dgm:t>
        <a:bodyPr/>
        <a:lstStyle/>
        <a:p>
          <a:endParaRPr lang="ru-RU"/>
        </a:p>
      </dgm:t>
    </dgm:pt>
    <dgm:pt modelId="{4B2CE3EF-D9DF-425E-BD48-9159C6ACD372}" type="pres">
      <dgm:prSet presAssocID="{B6D6DE23-9A99-425A-B4C8-9C9290B22EBE}" presName="extraNode" presStyleLbl="node1" presStyleIdx="0" presStyleCnt="4"/>
      <dgm:spPr/>
    </dgm:pt>
    <dgm:pt modelId="{763D6400-2451-4127-819E-D30B4AC36AC4}" type="pres">
      <dgm:prSet presAssocID="{B6D6DE23-9A99-425A-B4C8-9C9290B22EBE}" presName="dstNode" presStyleLbl="node1" presStyleIdx="0" presStyleCnt="4"/>
      <dgm:spPr/>
    </dgm:pt>
    <dgm:pt modelId="{4EE4C773-EB99-46D0-8F04-6DEFC5012E7C}" type="pres">
      <dgm:prSet presAssocID="{092D18A8-6CCF-4987-B7DB-3996C1F82525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804479-B33A-4B12-982F-182F011E4077}" type="pres">
      <dgm:prSet presAssocID="{092D18A8-6CCF-4987-B7DB-3996C1F82525}" presName="accent_1" presStyleCnt="0"/>
      <dgm:spPr/>
    </dgm:pt>
    <dgm:pt modelId="{72350576-EBAD-4382-8291-006D3BB323B2}" type="pres">
      <dgm:prSet presAssocID="{092D18A8-6CCF-4987-B7DB-3996C1F82525}" presName="accentRepeatNode" presStyleLbl="solidFgAcc1" presStyleIdx="0" presStyleCnt="4"/>
      <dgm:spPr/>
    </dgm:pt>
    <dgm:pt modelId="{4884BBB0-AAAF-4678-B88E-DFF5A64CD1E0}" type="pres">
      <dgm:prSet presAssocID="{2F4E2C54-1AAB-481E-A8A6-14D70638A471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61A4BA-6F2D-4AFC-81E7-2E20AB66D662}" type="pres">
      <dgm:prSet presAssocID="{2F4E2C54-1AAB-481E-A8A6-14D70638A471}" presName="accent_2" presStyleCnt="0"/>
      <dgm:spPr/>
    </dgm:pt>
    <dgm:pt modelId="{B82EC167-5AE8-4FDF-A435-69D7E9BF64B8}" type="pres">
      <dgm:prSet presAssocID="{2F4E2C54-1AAB-481E-A8A6-14D70638A471}" presName="accentRepeatNode" presStyleLbl="solidFgAcc1" presStyleIdx="1" presStyleCnt="4"/>
      <dgm:spPr/>
    </dgm:pt>
    <dgm:pt modelId="{8EAB6B61-1EB6-4909-853F-EE962D8B0588}" type="pres">
      <dgm:prSet presAssocID="{60514D0F-86BA-4F95-9703-4CFEF8F49D5B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740CA9-091D-42CB-A975-057B4429F179}" type="pres">
      <dgm:prSet presAssocID="{60514D0F-86BA-4F95-9703-4CFEF8F49D5B}" presName="accent_3" presStyleCnt="0"/>
      <dgm:spPr/>
    </dgm:pt>
    <dgm:pt modelId="{205554AD-14D0-4714-AF1B-630D9B106E00}" type="pres">
      <dgm:prSet presAssocID="{60514D0F-86BA-4F95-9703-4CFEF8F49D5B}" presName="accentRepeatNode" presStyleLbl="solidFgAcc1" presStyleIdx="2" presStyleCnt="4"/>
      <dgm:spPr/>
    </dgm:pt>
    <dgm:pt modelId="{31FA15DC-B187-4237-8F24-0533FFF5FB26}" type="pres">
      <dgm:prSet presAssocID="{3E18D118-8F5C-49CE-AE8B-8ADCFA8FB567}" presName="text_4" presStyleLbl="node1" presStyleIdx="3" presStyleCnt="4" custScaleY="1337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60596E-883A-4580-8F77-A3F8BBC71581}" type="pres">
      <dgm:prSet presAssocID="{3E18D118-8F5C-49CE-AE8B-8ADCFA8FB567}" presName="accent_4" presStyleCnt="0"/>
      <dgm:spPr/>
    </dgm:pt>
    <dgm:pt modelId="{C5FEF22D-0821-4E76-A6C3-0787359382EF}" type="pres">
      <dgm:prSet presAssocID="{3E18D118-8F5C-49CE-AE8B-8ADCFA8FB567}" presName="accentRepeatNode" presStyleLbl="solidFgAcc1" presStyleIdx="3" presStyleCnt="4"/>
      <dgm:spPr/>
    </dgm:pt>
  </dgm:ptLst>
  <dgm:cxnLst>
    <dgm:cxn modelId="{AD402DBD-5109-4E2A-8B80-871F4BC35AF6}" srcId="{B6D6DE23-9A99-425A-B4C8-9C9290B22EBE}" destId="{2F4E2C54-1AAB-481E-A8A6-14D70638A471}" srcOrd="1" destOrd="0" parTransId="{6BCA90CB-1BAC-4F95-857E-A754EE8D5A29}" sibTransId="{693043BB-97D1-42E5-97D8-DBF2ECAFEB34}"/>
    <dgm:cxn modelId="{8484EABD-F523-4FC1-9D66-A8B8FC612C79}" srcId="{B6D6DE23-9A99-425A-B4C8-9C9290B22EBE}" destId="{3E18D118-8F5C-49CE-AE8B-8ADCFA8FB567}" srcOrd="3" destOrd="0" parTransId="{36CB56D6-11D9-4973-BBAD-36C1472AEEEA}" sibTransId="{FB4FFE68-4379-40FD-89E4-C2163C5D623A}"/>
    <dgm:cxn modelId="{30C4E03E-AF6E-44D8-97B0-864F362F7B1A}" type="presOf" srcId="{2F4E2C54-1AAB-481E-A8A6-14D70638A471}" destId="{4884BBB0-AAAF-4678-B88E-DFF5A64CD1E0}" srcOrd="0" destOrd="0" presId="urn:microsoft.com/office/officeart/2008/layout/VerticalCurvedList"/>
    <dgm:cxn modelId="{350B8EF9-A651-4AAB-8DAB-20361268A0FE}" type="presOf" srcId="{092D18A8-6CCF-4987-B7DB-3996C1F82525}" destId="{4EE4C773-EB99-46D0-8F04-6DEFC5012E7C}" srcOrd="0" destOrd="0" presId="urn:microsoft.com/office/officeart/2008/layout/VerticalCurvedList"/>
    <dgm:cxn modelId="{C90E7E10-9C2C-4914-82C7-E1AD7D6FE5B2}" srcId="{B6D6DE23-9A99-425A-B4C8-9C9290B22EBE}" destId="{60514D0F-86BA-4F95-9703-4CFEF8F49D5B}" srcOrd="2" destOrd="0" parTransId="{4379A143-77D3-4888-AA02-C213055BAAEF}" sibTransId="{1EFD999D-8652-45DC-B7AF-7F955A3C837E}"/>
    <dgm:cxn modelId="{D5D74CC6-E4B5-4300-973C-C1EF60CD569D}" type="presOf" srcId="{B6D6DE23-9A99-425A-B4C8-9C9290B22EBE}" destId="{671860C3-EEA6-46A8-9EF4-E190B0DCF783}" srcOrd="0" destOrd="0" presId="urn:microsoft.com/office/officeart/2008/layout/VerticalCurvedList"/>
    <dgm:cxn modelId="{B2BF18D6-5575-4EA1-9FCB-3714E0ECA05A}" type="presOf" srcId="{60514D0F-86BA-4F95-9703-4CFEF8F49D5B}" destId="{8EAB6B61-1EB6-4909-853F-EE962D8B0588}" srcOrd="0" destOrd="0" presId="urn:microsoft.com/office/officeart/2008/layout/VerticalCurvedList"/>
    <dgm:cxn modelId="{EDE8CE20-74A9-4D05-AC3D-FA58E8808B9B}" type="presOf" srcId="{C5A25C92-1170-4CCE-9423-CA49A0A8732C}" destId="{48A35CEC-85A3-48DB-9C18-FD1EADF467C4}" srcOrd="0" destOrd="0" presId="urn:microsoft.com/office/officeart/2008/layout/VerticalCurvedList"/>
    <dgm:cxn modelId="{FC0DA936-EA31-466A-89E0-B7D520462E1C}" srcId="{B6D6DE23-9A99-425A-B4C8-9C9290B22EBE}" destId="{092D18A8-6CCF-4987-B7DB-3996C1F82525}" srcOrd="0" destOrd="0" parTransId="{70E8E980-BFFA-4A90-BD78-5DBBBBD097EA}" sibTransId="{C5A25C92-1170-4CCE-9423-CA49A0A8732C}"/>
    <dgm:cxn modelId="{09009F7F-D196-492C-AF87-804453882299}" type="presOf" srcId="{3E18D118-8F5C-49CE-AE8B-8ADCFA8FB567}" destId="{31FA15DC-B187-4237-8F24-0533FFF5FB26}" srcOrd="0" destOrd="0" presId="urn:microsoft.com/office/officeart/2008/layout/VerticalCurvedList"/>
    <dgm:cxn modelId="{4D8C4B74-577A-4476-9FE8-C4FC7AE2E5BC}" type="presParOf" srcId="{671860C3-EEA6-46A8-9EF4-E190B0DCF783}" destId="{E02DA08E-EFD8-4502-899C-8027170F77A0}" srcOrd="0" destOrd="0" presId="urn:microsoft.com/office/officeart/2008/layout/VerticalCurvedList"/>
    <dgm:cxn modelId="{45AAF23D-BD5D-421D-BF18-B2189BEC9794}" type="presParOf" srcId="{E02DA08E-EFD8-4502-899C-8027170F77A0}" destId="{76BB8517-9E13-480B-B813-7DC012B230F1}" srcOrd="0" destOrd="0" presId="urn:microsoft.com/office/officeart/2008/layout/VerticalCurvedList"/>
    <dgm:cxn modelId="{8413D812-5F79-4A74-8F01-AAB0EAABC731}" type="presParOf" srcId="{76BB8517-9E13-480B-B813-7DC012B230F1}" destId="{0B3954A2-64FB-4CFE-9DAB-EBFA88F4A647}" srcOrd="0" destOrd="0" presId="urn:microsoft.com/office/officeart/2008/layout/VerticalCurvedList"/>
    <dgm:cxn modelId="{95582249-0772-466B-A632-0F4CFC3D263B}" type="presParOf" srcId="{76BB8517-9E13-480B-B813-7DC012B230F1}" destId="{48A35CEC-85A3-48DB-9C18-FD1EADF467C4}" srcOrd="1" destOrd="0" presId="urn:microsoft.com/office/officeart/2008/layout/VerticalCurvedList"/>
    <dgm:cxn modelId="{DE38CDEE-7C16-40E5-8716-A5C013261451}" type="presParOf" srcId="{76BB8517-9E13-480B-B813-7DC012B230F1}" destId="{4B2CE3EF-D9DF-425E-BD48-9159C6ACD372}" srcOrd="2" destOrd="0" presId="urn:microsoft.com/office/officeart/2008/layout/VerticalCurvedList"/>
    <dgm:cxn modelId="{91915998-F7A9-4052-BBD3-924FA2256889}" type="presParOf" srcId="{76BB8517-9E13-480B-B813-7DC012B230F1}" destId="{763D6400-2451-4127-819E-D30B4AC36AC4}" srcOrd="3" destOrd="0" presId="urn:microsoft.com/office/officeart/2008/layout/VerticalCurvedList"/>
    <dgm:cxn modelId="{73615165-DA81-419E-B551-2EE1969F3D9E}" type="presParOf" srcId="{E02DA08E-EFD8-4502-899C-8027170F77A0}" destId="{4EE4C773-EB99-46D0-8F04-6DEFC5012E7C}" srcOrd="1" destOrd="0" presId="urn:microsoft.com/office/officeart/2008/layout/VerticalCurvedList"/>
    <dgm:cxn modelId="{D5BC0684-556A-4553-8FEE-17E0915EBD5C}" type="presParOf" srcId="{E02DA08E-EFD8-4502-899C-8027170F77A0}" destId="{17804479-B33A-4B12-982F-182F011E4077}" srcOrd="2" destOrd="0" presId="urn:microsoft.com/office/officeart/2008/layout/VerticalCurvedList"/>
    <dgm:cxn modelId="{BFD3F0FF-B657-4EAC-8777-E80BBE45B034}" type="presParOf" srcId="{17804479-B33A-4B12-982F-182F011E4077}" destId="{72350576-EBAD-4382-8291-006D3BB323B2}" srcOrd="0" destOrd="0" presId="urn:microsoft.com/office/officeart/2008/layout/VerticalCurvedList"/>
    <dgm:cxn modelId="{B9D0C6E0-5A9A-407B-B8B0-DE1FCC81653A}" type="presParOf" srcId="{E02DA08E-EFD8-4502-899C-8027170F77A0}" destId="{4884BBB0-AAAF-4678-B88E-DFF5A64CD1E0}" srcOrd="3" destOrd="0" presId="urn:microsoft.com/office/officeart/2008/layout/VerticalCurvedList"/>
    <dgm:cxn modelId="{C3F22CFF-6216-4DA4-9ABC-553FAA13F2EE}" type="presParOf" srcId="{E02DA08E-EFD8-4502-899C-8027170F77A0}" destId="{4E61A4BA-6F2D-4AFC-81E7-2E20AB66D662}" srcOrd="4" destOrd="0" presId="urn:microsoft.com/office/officeart/2008/layout/VerticalCurvedList"/>
    <dgm:cxn modelId="{CFECD19A-189C-4D18-8B73-B61AA6CEB44E}" type="presParOf" srcId="{4E61A4BA-6F2D-4AFC-81E7-2E20AB66D662}" destId="{B82EC167-5AE8-4FDF-A435-69D7E9BF64B8}" srcOrd="0" destOrd="0" presId="urn:microsoft.com/office/officeart/2008/layout/VerticalCurvedList"/>
    <dgm:cxn modelId="{005EA66C-CC3D-46FD-8CC3-96F90D88F69B}" type="presParOf" srcId="{E02DA08E-EFD8-4502-899C-8027170F77A0}" destId="{8EAB6B61-1EB6-4909-853F-EE962D8B0588}" srcOrd="5" destOrd="0" presId="urn:microsoft.com/office/officeart/2008/layout/VerticalCurvedList"/>
    <dgm:cxn modelId="{1FDF1020-7B53-40E0-91A2-8591D045608B}" type="presParOf" srcId="{E02DA08E-EFD8-4502-899C-8027170F77A0}" destId="{29740CA9-091D-42CB-A975-057B4429F179}" srcOrd="6" destOrd="0" presId="urn:microsoft.com/office/officeart/2008/layout/VerticalCurvedList"/>
    <dgm:cxn modelId="{A617B7F2-5B05-4271-BB8C-63B4C33ACC95}" type="presParOf" srcId="{29740CA9-091D-42CB-A975-057B4429F179}" destId="{205554AD-14D0-4714-AF1B-630D9B106E00}" srcOrd="0" destOrd="0" presId="urn:microsoft.com/office/officeart/2008/layout/VerticalCurvedList"/>
    <dgm:cxn modelId="{568A51D8-FC40-49F0-9BB0-A92DDA1D3ABF}" type="presParOf" srcId="{E02DA08E-EFD8-4502-899C-8027170F77A0}" destId="{31FA15DC-B187-4237-8F24-0533FFF5FB26}" srcOrd="7" destOrd="0" presId="urn:microsoft.com/office/officeart/2008/layout/VerticalCurvedList"/>
    <dgm:cxn modelId="{69993BD4-6789-423C-9876-E688419AB4CE}" type="presParOf" srcId="{E02DA08E-EFD8-4502-899C-8027170F77A0}" destId="{5260596E-883A-4580-8F77-A3F8BBC71581}" srcOrd="8" destOrd="0" presId="urn:microsoft.com/office/officeart/2008/layout/VerticalCurvedList"/>
    <dgm:cxn modelId="{94E56E3F-E381-4F92-8E4B-1C6DA996FC60}" type="presParOf" srcId="{5260596E-883A-4580-8F77-A3F8BBC71581}" destId="{C5FEF22D-0821-4E76-A6C3-0787359382E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A35CEC-85A3-48DB-9C18-FD1EADF467C4}">
      <dsp:nvSpPr>
        <dsp:cNvPr id="0" name=""/>
        <dsp:cNvSpPr/>
      </dsp:nvSpPr>
      <dsp:spPr>
        <a:xfrm>
          <a:off x="-4613513" y="-707323"/>
          <a:ext cx="5495598" cy="5495598"/>
        </a:xfrm>
        <a:prstGeom prst="blockArc">
          <a:avLst>
            <a:gd name="adj1" fmla="val 18900000"/>
            <a:gd name="adj2" fmla="val 2700000"/>
            <a:gd name="adj3" fmla="val 393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E4C773-EB99-46D0-8F04-6DEFC5012E7C}">
      <dsp:nvSpPr>
        <dsp:cNvPr id="0" name=""/>
        <dsp:cNvSpPr/>
      </dsp:nvSpPr>
      <dsp:spPr>
        <a:xfrm>
          <a:off x="462010" y="313743"/>
          <a:ext cx="9665626" cy="6278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8327" tIns="40640" rIns="40640" bIns="40640" numCol="1" spcCol="1270" anchor="ctr" anchorCtr="0">
          <a:noAutofit/>
        </a:bodyPr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раскрытия информации в квартальной бюджетной отчетности главными администраторами (администраторами) доходов федерального бюджета Отчета (ф. 0503127) </a:t>
          </a:r>
        </a:p>
        <a:p>
          <a:pPr lvl="0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 dirty="0">
            <a:solidFill>
              <a:schemeClr val="tx1"/>
            </a:solidFill>
          </a:endParaRPr>
        </a:p>
      </dsp:txBody>
      <dsp:txXfrm>
        <a:off x="462010" y="313743"/>
        <a:ext cx="9665626" cy="627813"/>
      </dsp:txXfrm>
    </dsp:sp>
    <dsp:sp modelId="{72350576-EBAD-4382-8291-006D3BB323B2}">
      <dsp:nvSpPr>
        <dsp:cNvPr id="0" name=""/>
        <dsp:cNvSpPr/>
      </dsp:nvSpPr>
      <dsp:spPr>
        <a:xfrm>
          <a:off x="69626" y="235266"/>
          <a:ext cx="784766" cy="7847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84BBB0-AAAF-4678-B88E-DFF5A64CD1E0}">
      <dsp:nvSpPr>
        <dsp:cNvPr id="0" name=""/>
        <dsp:cNvSpPr/>
      </dsp:nvSpPr>
      <dsp:spPr>
        <a:xfrm>
          <a:off x="821950" y="1255627"/>
          <a:ext cx="9305686" cy="6278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8327" tIns="40640" rIns="40640" bIns="40640" numCol="1" spcCol="1270" anchor="ctr" anchorCtr="0">
          <a:noAutofit/>
        </a:bodyPr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отражения информации в Сведениях по дебиторской и кредиторской задолженности (ф. 0503169) </a:t>
          </a:r>
        </a:p>
        <a:p>
          <a:pPr lvl="0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 dirty="0">
            <a:solidFill>
              <a:schemeClr val="tx1"/>
            </a:solidFill>
          </a:endParaRPr>
        </a:p>
      </dsp:txBody>
      <dsp:txXfrm>
        <a:off x="821950" y="1255627"/>
        <a:ext cx="9305686" cy="627813"/>
      </dsp:txXfrm>
    </dsp:sp>
    <dsp:sp modelId="{B82EC167-5AE8-4FDF-A435-69D7E9BF64B8}">
      <dsp:nvSpPr>
        <dsp:cNvPr id="0" name=""/>
        <dsp:cNvSpPr/>
      </dsp:nvSpPr>
      <dsp:spPr>
        <a:xfrm>
          <a:off x="429566" y="1177150"/>
          <a:ext cx="784766" cy="7847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AB6B61-1EB6-4909-853F-EE962D8B0588}">
      <dsp:nvSpPr>
        <dsp:cNvPr id="0" name=""/>
        <dsp:cNvSpPr/>
      </dsp:nvSpPr>
      <dsp:spPr>
        <a:xfrm>
          <a:off x="821950" y="2197510"/>
          <a:ext cx="9305686" cy="6278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8327" tIns="40640" rIns="40640" bIns="40640" numCol="1" spcCol="1270" anchor="ctr" anchorCtr="0">
          <a:noAutofit/>
        </a:bodyPr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формирования Сведений (ф. 0503178) распорядителями (получателями) бюджетных средств </a:t>
          </a:r>
        </a:p>
        <a:p>
          <a:pPr lvl="0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 dirty="0">
            <a:solidFill>
              <a:schemeClr val="tx1"/>
            </a:solidFill>
          </a:endParaRPr>
        </a:p>
      </dsp:txBody>
      <dsp:txXfrm>
        <a:off x="821950" y="2197510"/>
        <a:ext cx="9305686" cy="627813"/>
      </dsp:txXfrm>
    </dsp:sp>
    <dsp:sp modelId="{205554AD-14D0-4714-AF1B-630D9B106E00}">
      <dsp:nvSpPr>
        <dsp:cNvPr id="0" name=""/>
        <dsp:cNvSpPr/>
      </dsp:nvSpPr>
      <dsp:spPr>
        <a:xfrm>
          <a:off x="429566" y="2119033"/>
          <a:ext cx="784766" cy="7847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FA15DC-B187-4237-8F24-0533FFF5FB26}">
      <dsp:nvSpPr>
        <dsp:cNvPr id="0" name=""/>
        <dsp:cNvSpPr/>
      </dsp:nvSpPr>
      <dsp:spPr>
        <a:xfrm>
          <a:off x="462010" y="3033466"/>
          <a:ext cx="9665626" cy="83966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8327" tIns="35560" rIns="35560" bIns="35560" numCol="1" spcCol="1270" anchor="ctr" anchorCtr="0">
          <a:noAutofit/>
        </a:bodyPr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раскрытия информация о правовом основании возникновения задолженности по исполнительным документам в части неисполненных судебных решений по КОСГУ 296 «Иные выплаты текущего характера физическим лицам», 297 «Иные выплаты текущего характера организациям», в случае неисполнения денежных обязательств свыше 10 млн. рублей </a:t>
          </a:r>
          <a:b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графе 8 по строке «Всего» Сведений (ф. 0503296)</a:t>
          </a:r>
        </a:p>
        <a:p>
          <a:pPr lvl="0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 dirty="0">
            <a:solidFill>
              <a:schemeClr val="tx1"/>
            </a:solidFill>
          </a:endParaRPr>
        </a:p>
      </dsp:txBody>
      <dsp:txXfrm>
        <a:off x="462010" y="3033466"/>
        <a:ext cx="9665626" cy="839669"/>
      </dsp:txXfrm>
    </dsp:sp>
    <dsp:sp modelId="{C5FEF22D-0821-4E76-A6C3-0787359382EF}">
      <dsp:nvSpPr>
        <dsp:cNvPr id="0" name=""/>
        <dsp:cNvSpPr/>
      </dsp:nvSpPr>
      <dsp:spPr>
        <a:xfrm>
          <a:off x="69626" y="3060917"/>
          <a:ext cx="784766" cy="7847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CE2D3F-C2BE-4FBB-AE90-2A90ADB1797C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49E157-F689-4CE8-851B-728D88E1B0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32678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9BE6F-BF56-474B-8D75-23ED0A096A80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085DD-8C44-41A9-ABE9-68EFC1945F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2114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9BE6F-BF56-474B-8D75-23ED0A096A80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085DD-8C44-41A9-ABE9-68EFC1945F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6765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9BE6F-BF56-474B-8D75-23ED0A096A80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085DD-8C44-41A9-ABE9-68EFC1945F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677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9BE6F-BF56-474B-8D75-23ED0A096A80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085DD-8C44-41A9-ABE9-68EFC1945F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1839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9BE6F-BF56-474B-8D75-23ED0A096A80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085DD-8C44-41A9-ABE9-68EFC1945F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0895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9BE6F-BF56-474B-8D75-23ED0A096A80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085DD-8C44-41A9-ABE9-68EFC1945F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802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9BE6F-BF56-474B-8D75-23ED0A096A80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085DD-8C44-41A9-ABE9-68EFC1945F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1067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9BE6F-BF56-474B-8D75-23ED0A096A80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085DD-8C44-41A9-ABE9-68EFC1945F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1995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9BE6F-BF56-474B-8D75-23ED0A096A80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085DD-8C44-41A9-ABE9-68EFC1945F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8066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9BE6F-BF56-474B-8D75-23ED0A096A80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085DD-8C44-41A9-ABE9-68EFC1945F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6094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9BE6F-BF56-474B-8D75-23ED0A096A80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085DD-8C44-41A9-ABE9-68EFC1945F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4906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99BE6F-BF56-474B-8D75-23ED0A096A80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085DD-8C44-41A9-ABE9-68EFC1945F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2676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rot="5400000">
            <a:off x="2667000" y="-2667000"/>
            <a:ext cx="6858000" cy="12192000"/>
          </a:xfrm>
          <a:prstGeom prst="rect">
            <a:avLst/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510" y="0"/>
            <a:ext cx="12275020" cy="68580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685893" y="1350371"/>
            <a:ext cx="839152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  <a:spcBef>
                <a:spcPts val="0"/>
              </a:spcBef>
              <a:buNone/>
              <a:tabLst>
                <a:tab pos="7086600" algn="l"/>
              </a:tabLst>
              <a:defRPr/>
            </a:pPr>
            <a:r>
              <a:rPr lang="ru-RU" sz="3600" b="1" dirty="0" smtClean="0">
                <a:solidFill>
                  <a:srgbClr val="152543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Формирование  </a:t>
            </a:r>
            <a:r>
              <a:rPr lang="ru-RU" sz="3600" b="1" dirty="0">
                <a:solidFill>
                  <a:srgbClr val="152543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и </a:t>
            </a:r>
            <a:r>
              <a:rPr lang="ru-RU" sz="3600" b="1" dirty="0" smtClean="0">
                <a:solidFill>
                  <a:srgbClr val="152543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представление </a:t>
            </a:r>
          </a:p>
          <a:p>
            <a:pPr algn="ctr">
              <a:lnSpc>
                <a:spcPct val="200000"/>
              </a:lnSpc>
              <a:spcBef>
                <a:spcPts val="0"/>
              </a:spcBef>
              <a:buNone/>
              <a:tabLst>
                <a:tab pos="7086600" algn="l"/>
              </a:tabLst>
              <a:defRPr/>
            </a:pPr>
            <a:r>
              <a:rPr lang="ru-RU" sz="3600" b="1" dirty="0">
                <a:solidFill>
                  <a:srgbClr val="152543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б</a:t>
            </a:r>
            <a:r>
              <a:rPr lang="ru-RU" sz="3600" b="1" dirty="0" smtClean="0">
                <a:solidFill>
                  <a:srgbClr val="152543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юджетной отчетности </a:t>
            </a:r>
          </a:p>
          <a:p>
            <a:pPr algn="ctr">
              <a:lnSpc>
                <a:spcPct val="200000"/>
              </a:lnSpc>
              <a:spcBef>
                <a:spcPts val="0"/>
              </a:spcBef>
              <a:buNone/>
              <a:tabLst>
                <a:tab pos="7086600" algn="l"/>
              </a:tabLst>
              <a:defRPr/>
            </a:pPr>
            <a:r>
              <a:rPr lang="ru-RU" sz="3600" b="1" dirty="0" smtClean="0">
                <a:solidFill>
                  <a:srgbClr val="152543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за 9 месяцев 2021 </a:t>
            </a:r>
            <a:r>
              <a:rPr lang="ru-RU" sz="3600" b="1" dirty="0">
                <a:solidFill>
                  <a:srgbClr val="152543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г.</a:t>
            </a:r>
            <a:endParaRPr lang="ru-RU" altLang="ru-RU" sz="3600" b="1" dirty="0">
              <a:solidFill>
                <a:srgbClr val="152543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670627" y="4846440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отдела консолидированной </a:t>
            </a:r>
            <a:b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бюджетной отчетности и анализа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spcBef>
                <a:spcPct val="50000"/>
              </a:spcBef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Межрегионального бухгалтерского управления Федерального казначейства</a:t>
            </a:r>
          </a:p>
          <a:p>
            <a:pPr algn="r">
              <a:spcBef>
                <a:spcPct val="50000"/>
              </a:spcBef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Князев С.В.</a:t>
            </a:r>
          </a:p>
        </p:txBody>
      </p:sp>
    </p:spTree>
    <p:extLst>
      <p:ext uri="{BB962C8B-B14F-4D97-AF65-F5344CB8AC3E}">
        <p14:creationId xmlns:p14="http://schemas.microsoft.com/office/powerpoint/2010/main" val="3013225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01" y="0"/>
            <a:ext cx="12275020" cy="6858000"/>
          </a:xfrm>
          <a:prstGeom prst="rect">
            <a:avLst/>
          </a:prstGeom>
        </p:spPr>
      </p:pic>
      <p:sp>
        <p:nvSpPr>
          <p:cNvPr id="5" name="Скругленный прямоугольник 4"/>
          <p:cNvSpPr/>
          <p:nvPr/>
        </p:nvSpPr>
        <p:spPr>
          <a:xfrm>
            <a:off x="5205293" y="412129"/>
            <a:ext cx="6567854" cy="44380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НПА бюджетной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отчетности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98761" y="1671920"/>
            <a:ext cx="92346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2000" b="1" i="0" u="none" strike="noStrike" kern="1200" baseline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 sz="1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198761" y="1609129"/>
            <a:ext cx="100839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u="sng" dirty="0" smtClean="0">
                <a:solidFill>
                  <a:srgbClr val="2227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Приказы </a:t>
            </a:r>
            <a:r>
              <a:rPr lang="ru-RU" b="1" u="sng" dirty="0">
                <a:solidFill>
                  <a:srgbClr val="2227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Минфина России от 16 декабря 2020 г. </a:t>
            </a:r>
            <a:r>
              <a:rPr lang="ru-RU" b="1" u="sng" dirty="0" smtClean="0">
                <a:solidFill>
                  <a:srgbClr val="2227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b="1" u="sng" dirty="0">
                <a:solidFill>
                  <a:srgbClr val="2227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u="sng" dirty="0" smtClean="0">
                <a:solidFill>
                  <a:srgbClr val="2227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311н, от </a:t>
            </a:r>
            <a:r>
              <a:rPr lang="ru-RU" b="1" u="sng" dirty="0">
                <a:solidFill>
                  <a:srgbClr val="2227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11.06.2021 № 82н </a:t>
            </a:r>
          </a:p>
          <a:p>
            <a:pPr algn="ctr"/>
            <a:endParaRPr lang="ru-RU" b="1" u="sng" dirty="0" smtClean="0">
              <a:solidFill>
                <a:srgbClr val="22272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solidFill>
                  <a:srgbClr val="2227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</a:t>
            </a:r>
            <a:r>
              <a:rPr lang="ru-RU" dirty="0">
                <a:solidFill>
                  <a:srgbClr val="2227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внесении изменений в Инструкцию о порядке составления и представления годовой, квартальной и месячной отчетности об исполнении бюджетов бюджетной системы Российской Федерации, утвержденную приказом Министерства финансов Российской Федерации от 28 декабря 2010 г. </a:t>
            </a:r>
            <a:r>
              <a:rPr lang="ru-RU" dirty="0" smtClean="0">
                <a:solidFill>
                  <a:srgbClr val="2227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dirty="0">
                <a:solidFill>
                  <a:srgbClr val="2227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smtClean="0">
                <a:solidFill>
                  <a:srgbClr val="2227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191н»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123947" y="4055473"/>
            <a:ext cx="10083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u="sng" dirty="0">
                <a:solidFill>
                  <a:srgbClr val="2227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Минфина России от 16 декабря 2020 г. </a:t>
            </a:r>
            <a:r>
              <a:rPr lang="ru-RU" b="1" u="sng" dirty="0" smtClean="0">
                <a:solidFill>
                  <a:srgbClr val="2227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b="1" u="sng" dirty="0">
                <a:solidFill>
                  <a:srgbClr val="2227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313н </a:t>
            </a:r>
            <a:endParaRPr lang="ru-RU" b="1" u="sng" dirty="0" smtClean="0">
              <a:solidFill>
                <a:srgbClr val="22272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solidFill>
                  <a:srgbClr val="2227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</a:t>
            </a:r>
            <a:r>
              <a:rPr lang="ru-RU" dirty="0">
                <a:solidFill>
                  <a:srgbClr val="2227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внесении изменений в приказ Министерства финансов Российской Федерации от 1 марта 2016 г. </a:t>
            </a:r>
            <a:r>
              <a:rPr lang="ru-RU" dirty="0" smtClean="0">
                <a:solidFill>
                  <a:srgbClr val="2227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dirty="0">
                <a:solidFill>
                  <a:srgbClr val="2227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15н </a:t>
            </a:r>
            <a:r>
              <a:rPr lang="ru-RU" dirty="0" smtClean="0">
                <a:solidFill>
                  <a:srgbClr val="2227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</a:t>
            </a:r>
            <a:r>
              <a:rPr lang="ru-RU" dirty="0">
                <a:solidFill>
                  <a:srgbClr val="2227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утверждении дополнительных форм годовой и квартальной бюджетной отчетности </a:t>
            </a:r>
            <a:r>
              <a:rPr lang="ru-RU" dirty="0" smtClean="0">
                <a:solidFill>
                  <a:srgbClr val="2227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2227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2227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</a:t>
            </a:r>
            <a:r>
              <a:rPr lang="ru-RU" dirty="0">
                <a:solidFill>
                  <a:srgbClr val="2227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исполнении федерального бюджета и Инструкции о порядке их составления и </a:t>
            </a:r>
            <a:r>
              <a:rPr lang="ru-RU" dirty="0" smtClean="0">
                <a:solidFill>
                  <a:srgbClr val="2227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представления»</a:t>
            </a:r>
            <a:endParaRPr lang="ru-RU" b="1" dirty="0">
              <a:solidFill>
                <a:srgbClr val="22272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5314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3020" y="0"/>
            <a:ext cx="12275020" cy="6858000"/>
          </a:xfrm>
          <a:prstGeom prst="rect">
            <a:avLst/>
          </a:prstGeom>
        </p:spPr>
      </p:pic>
      <p:sp>
        <p:nvSpPr>
          <p:cNvPr id="5" name="Скругленный прямоугольник 4"/>
          <p:cNvSpPr/>
          <p:nvPr/>
        </p:nvSpPr>
        <p:spPr>
          <a:xfrm>
            <a:off x="5213839" y="325316"/>
            <a:ext cx="6567854" cy="10844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Дополнительные критерии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раскрытию информации при составлении и представлении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бюджетной отчетности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9 месяцев 2021 г.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98761" y="1671920"/>
            <a:ext cx="92346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2000" b="1" i="0" u="none" strike="noStrike" kern="1200" baseline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 sz="1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198761" y="1735064"/>
            <a:ext cx="10083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2227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Совместное письмо </a:t>
            </a:r>
            <a:r>
              <a:rPr lang="ru-RU" dirty="0">
                <a:solidFill>
                  <a:srgbClr val="2227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23.03.2021 № 02-06-07/21091 и № </a:t>
            </a:r>
            <a:r>
              <a:rPr lang="ru-RU" dirty="0" smtClean="0">
                <a:solidFill>
                  <a:srgbClr val="2227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07-04-05/02-6050 Министерства </a:t>
            </a:r>
            <a:r>
              <a:rPr lang="ru-RU" dirty="0">
                <a:solidFill>
                  <a:srgbClr val="2227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 Российской Федерации и </a:t>
            </a:r>
            <a:r>
              <a:rPr lang="ru-RU" dirty="0" smtClean="0">
                <a:solidFill>
                  <a:srgbClr val="2227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казначейства, </a:t>
            </a:r>
            <a:r>
              <a:rPr lang="ru-RU" b="1" dirty="0" smtClean="0">
                <a:solidFill>
                  <a:srgbClr val="2227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частности определен порядок:</a:t>
            </a:r>
            <a:endParaRPr lang="ru-RU" b="1" dirty="0">
              <a:solidFill>
                <a:srgbClr val="22272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691338258"/>
              </p:ext>
            </p:extLst>
          </p:nvPr>
        </p:nvGraphicFramePr>
        <p:xfrm>
          <a:off x="1363287" y="2444539"/>
          <a:ext cx="10183091" cy="40809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63127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75020" cy="6858000"/>
          </a:xfrm>
          <a:prstGeom prst="rect">
            <a:avLst/>
          </a:prstGeom>
        </p:spPr>
      </p:pic>
      <p:sp>
        <p:nvSpPr>
          <p:cNvPr id="5" name="Скругленный прямоугольник 4"/>
          <p:cNvSpPr/>
          <p:nvPr/>
        </p:nvSpPr>
        <p:spPr>
          <a:xfrm>
            <a:off x="5213839" y="325316"/>
            <a:ext cx="6567854" cy="10844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Дополнительные критерии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раскрытию информации при составлении и представлении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бюджетной отчетности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9 месяцев 2021 г.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98761" y="1671920"/>
            <a:ext cx="92346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2000" b="1" i="0" u="none" strike="noStrike" kern="1200" baseline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306826" y="1979697"/>
            <a:ext cx="10083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2227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Совместное письмо </a:t>
            </a:r>
            <a:r>
              <a:rPr lang="ru-RU" dirty="0">
                <a:solidFill>
                  <a:srgbClr val="2227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dirty="0" smtClean="0">
                <a:solidFill>
                  <a:srgbClr val="2227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22.06.2021 </a:t>
            </a:r>
            <a:r>
              <a:rPr lang="ru-RU" dirty="0">
                <a:solidFill>
                  <a:srgbClr val="2227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dirty="0" smtClean="0">
                <a:solidFill>
                  <a:srgbClr val="2227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02-06-07/49381 </a:t>
            </a:r>
            <a:r>
              <a:rPr lang="ru-RU" dirty="0">
                <a:solidFill>
                  <a:srgbClr val="2227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№ </a:t>
            </a:r>
            <a:r>
              <a:rPr lang="ru-RU" dirty="0" smtClean="0">
                <a:solidFill>
                  <a:srgbClr val="2227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07-04-05/02-14686 </a:t>
            </a:r>
            <a:r>
              <a:rPr lang="ru-RU" dirty="0">
                <a:solidFill>
                  <a:srgbClr val="2227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Министерства финансов Российской Федерации и Федерального </a:t>
            </a:r>
            <a:r>
              <a:rPr lang="ru-RU" dirty="0" smtClean="0">
                <a:solidFill>
                  <a:srgbClr val="2227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казначейства, </a:t>
            </a:r>
            <a:r>
              <a:rPr lang="ru-RU" b="1" dirty="0">
                <a:solidFill>
                  <a:srgbClr val="2227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 smtClean="0">
                <a:solidFill>
                  <a:srgbClr val="2227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частности:</a:t>
            </a:r>
            <a:endParaRPr lang="ru-RU" b="1" dirty="0">
              <a:solidFill>
                <a:srgbClr val="22272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198761" y="4019533"/>
            <a:ext cx="10083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Приведен перечень главных администраторов 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 федерального бюджета </a:t>
            </a: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осуществляющих формирование 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представление Расшифровки дебиторской задолженности по расчетам по выданным авансам (ф. 0503191), Расшифровки дебиторской задолженности по контрактным </a:t>
            </a: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обязательствам</a:t>
            </a:r>
            <a:b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(ф. 0503192), Расшифровки дебиторской задолженности по субсидиям организациям (ф. 0503193</a:t>
            </a: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sp>
        <p:nvSpPr>
          <p:cNvPr id="12" name="Стрелка вниз 11"/>
          <p:cNvSpPr/>
          <p:nvPr/>
        </p:nvSpPr>
        <p:spPr>
          <a:xfrm>
            <a:off x="5650522" y="2865757"/>
            <a:ext cx="590203" cy="914046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6441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7344" y="0"/>
            <a:ext cx="12275020" cy="6858000"/>
          </a:xfrm>
          <a:prstGeom prst="rect">
            <a:avLst/>
          </a:prstGeom>
        </p:spPr>
      </p:pic>
      <p:cxnSp>
        <p:nvCxnSpPr>
          <p:cNvPr id="10" name="Прямая соединительная линия 9"/>
          <p:cNvCxnSpPr/>
          <p:nvPr/>
        </p:nvCxnSpPr>
        <p:spPr>
          <a:xfrm flipV="1">
            <a:off x="11970327" y="267854"/>
            <a:ext cx="7349" cy="6360773"/>
          </a:xfrm>
          <a:prstGeom prst="line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6048374" y="6611042"/>
            <a:ext cx="5921953" cy="17585"/>
          </a:xfrm>
          <a:prstGeom prst="line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319897" y="1633628"/>
            <a:ext cx="11456953" cy="491897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ru-RU" b="1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</a:t>
            </a:r>
            <a:r>
              <a:rPr lang="ru-RU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указания действующей бюджетной классификации с учетом порядка формирования </a:t>
            </a:r>
            <a:br>
              <a:rPr lang="ru-RU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применения кодов бюджетной классификации Российской Федерации, их структуре и принципов назначения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ф.0503169</a:t>
            </a:r>
          </a:p>
          <a:p>
            <a:pPr marL="285750" lvl="0" indent="-285750" algn="just">
              <a:buFontTx/>
              <a:buChar char="-"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корректного отражения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остатков на начало периода</a:t>
            </a:r>
          </a:p>
          <a:p>
            <a:pPr marL="285750" lvl="0" indent="-285750" algn="just">
              <a:buFontTx/>
              <a:buChar char="-"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отражения остатков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конец аналогичного предыдущего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периода;</a:t>
            </a:r>
          </a:p>
          <a:p>
            <a:pPr marL="285750" lvl="0" indent="-285750" algn="just">
              <a:buFontTx/>
              <a:buChar char="-"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отражения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просроченной дебиторской задолженности на начало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конец отчетного периода;</a:t>
            </a:r>
          </a:p>
          <a:p>
            <a:pPr marL="285750" lvl="0" indent="-285750" algn="just">
              <a:buFontTx/>
              <a:buChar char="-"/>
            </a:pPr>
            <a:r>
              <a:rPr lang="ru-RU" sz="1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указания причин </a:t>
            </a: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имеющейся </a:t>
            </a:r>
            <a:r>
              <a:rPr lang="ru-RU" sz="1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значительной кредиторский </a:t>
            </a: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и/или дебиторской задолженности, в том числе </a:t>
            </a:r>
            <a:r>
              <a:rPr lang="ru-RU" sz="1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просроченной, а также причин </a:t>
            </a: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увеличения доли, просроченной дебиторской, кредиторской задолженности в общем объеме дебиторской и кредиторской задолженности </a:t>
            </a:r>
            <a:r>
              <a:rPr lang="ru-RU" sz="1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соответственно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ф.0503173</a:t>
            </a:r>
          </a:p>
          <a:p>
            <a:pPr marL="285750" lvl="0" indent="-285750" algn="just">
              <a:buFontTx/>
              <a:buChar char="-"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онтроль отражения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показателей по кодам причин изменений вступительного баланса, относящихся к годовой периодичности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представления</a:t>
            </a:r>
          </a:p>
          <a:p>
            <a:pPr marL="285750" lvl="0" indent="-285750" algn="just">
              <a:buFontTx/>
              <a:buChar char="-"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предварительная проверка соответствия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сопоставимых показателей изменения остатков по дебиторской, кредиторской задолженности на начало периода и суммы изменения остатков валюты баланса 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ф.0503178</a:t>
            </a:r>
          </a:p>
          <a:p>
            <a:pPr lvl="0" algn="just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онтроль соответствия остатков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денежных средств по лицевым счетам, открытым в финансовом органе по средствам во временном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распоряжении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213839" y="325316"/>
            <a:ext cx="6567854" cy="97364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по предварительным мероприятиям </a:t>
            </a:r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подготовке к формированию бюджетной отчетности </a:t>
            </a:r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месяцев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года</a:t>
            </a:r>
          </a:p>
        </p:txBody>
      </p:sp>
    </p:spTree>
    <p:extLst>
      <p:ext uri="{BB962C8B-B14F-4D97-AF65-F5344CB8AC3E}">
        <p14:creationId xmlns:p14="http://schemas.microsoft.com/office/powerpoint/2010/main" val="3922063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82" y="-1"/>
            <a:ext cx="12275020" cy="6858000"/>
          </a:xfrm>
          <a:prstGeom prst="rect">
            <a:avLst/>
          </a:prstGeom>
        </p:spPr>
      </p:pic>
      <p:cxnSp>
        <p:nvCxnSpPr>
          <p:cNvPr id="10" name="Прямая соединительная линия 9"/>
          <p:cNvCxnSpPr/>
          <p:nvPr/>
        </p:nvCxnSpPr>
        <p:spPr>
          <a:xfrm flipV="1">
            <a:off x="11970327" y="267854"/>
            <a:ext cx="7349" cy="6360773"/>
          </a:xfrm>
          <a:prstGeom prst="line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6048374" y="6611042"/>
            <a:ext cx="5921953" cy="17585"/>
          </a:xfrm>
          <a:prstGeom prst="line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3674129" y="1894989"/>
            <a:ext cx="7842368" cy="365731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указания в заголовочной части отчета наименования и соответствующего кода типа территориального органа и отражения показателей по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соответствующим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кодам разделов, подразделов расходов бюджетов по бюджетной классификации Российской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</a:t>
            </a:r>
            <a:endParaRPr lang="en-US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en-US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en-US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en-US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контроль корректного соотношения расходов, утвержденных (предусмотренных) на год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фактически начисленных за отчетный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период, с последующим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представлением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пояснений </a:t>
            </a:r>
            <a:b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отклонениям сопоставимых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показателей</a:t>
            </a:r>
          </a:p>
          <a:p>
            <a:pPr marL="285750" lvl="0" indent="-285750" algn="just">
              <a:buFontTx/>
              <a:buChar char="-"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696691" y="325316"/>
            <a:ext cx="7085002" cy="97364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0503074 «Отчет о расходах и численности работников федеральных государственных органов, государственных органов субъектов Российской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Федерации»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148882" y="2035829"/>
            <a:ext cx="3281966" cy="590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V="1">
            <a:off x="148882" y="2035829"/>
            <a:ext cx="0" cy="48790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219975" y="3658391"/>
            <a:ext cx="3307367" cy="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219975" y="3196302"/>
            <a:ext cx="0" cy="46539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19975" y="2070525"/>
            <a:ext cx="34207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предварительным мероприятиям </a:t>
            </a: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подготовке к формированию бюджетной отчетности </a:t>
            </a: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9 месяцев 2021 года</a:t>
            </a:r>
          </a:p>
        </p:txBody>
      </p:sp>
    </p:spTree>
    <p:extLst>
      <p:ext uri="{BB962C8B-B14F-4D97-AF65-F5344CB8AC3E}">
        <p14:creationId xmlns:p14="http://schemas.microsoft.com/office/powerpoint/2010/main" val="3438391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1457</TotalTime>
  <Words>347</Words>
  <Application>Microsoft Office PowerPoint</Application>
  <PresentationFormat>Широкоэкранный</PresentationFormat>
  <Paragraphs>50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Cambria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Мосина Нина Алексеевна</dc:creator>
  <cp:lastModifiedBy>Прудникова Татьяна Витальевна</cp:lastModifiedBy>
  <cp:revision>125</cp:revision>
  <dcterms:created xsi:type="dcterms:W3CDTF">2020-10-22T11:54:56Z</dcterms:created>
  <dcterms:modified xsi:type="dcterms:W3CDTF">2021-10-04T11:00:32Z</dcterms:modified>
</cp:coreProperties>
</file>