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491" r:id="rId2"/>
    <p:sldId id="492" r:id="rId3"/>
    <p:sldId id="493" r:id="rId4"/>
    <p:sldId id="499" r:id="rId5"/>
    <p:sldId id="500" r:id="rId6"/>
    <p:sldId id="489" r:id="rId7"/>
    <p:sldId id="506" r:id="rId8"/>
    <p:sldId id="508" r:id="rId9"/>
    <p:sldId id="509" r:id="rId10"/>
    <p:sldId id="502" r:id="rId11"/>
    <p:sldId id="505" r:id="rId12"/>
    <p:sldId id="501" r:id="rId13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57CD"/>
    <a:srgbClr val="33CC33"/>
    <a:srgbClr val="00FFCC"/>
    <a:srgbClr val="F0975A"/>
    <a:srgbClr val="FF7979"/>
    <a:srgbClr val="2FC9FF"/>
    <a:srgbClr val="FFCD2D"/>
    <a:srgbClr val="00CC00"/>
    <a:srgbClr val="00CC66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98" autoAdjust="0"/>
    <p:restoredTop sz="99311" autoAdjust="0"/>
  </p:normalViewPr>
  <p:slideViewPr>
    <p:cSldViewPr snapToGrid="0">
      <p:cViewPr>
        <p:scale>
          <a:sx n="100" d="100"/>
          <a:sy n="100" d="100"/>
        </p:scale>
        <p:origin x="-1392" y="-4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452416593088097"/>
          <c:y val="1.914163066417688E-2"/>
          <c:w val="0.29331778792255414"/>
          <c:h val="0.84907780714423564"/>
        </c:manualLayout>
      </c:layout>
      <c:pi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ГРБС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1"/>
            <c:bubble3D val="0"/>
            <c:spPr>
              <a:pattFill prst="openDmnd">
                <a:fgClr>
                  <a:schemeClr val="accent6">
                    <a:lumMod val="75000"/>
                  </a:schemeClr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2700">
                <a:solidFill>
                  <a:schemeClr val="accent6">
                    <a:lumMod val="50000"/>
                  </a:schemeClr>
                </a:solidFill>
              </a:ln>
            </c:spPr>
          </c:dPt>
          <c:dPt>
            <c:idx val="2"/>
            <c:bubble3D val="0"/>
            <c:explosion val="1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3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cat>
            <c:strRef>
              <c:f>Лист1!$A$2:$A$5</c:f>
              <c:strCache>
                <c:ptCount val="4"/>
                <c:pt idx="0">
                  <c:v>Нераспределенный остаток ЛБО</c:v>
                </c:pt>
                <c:pt idx="1">
                  <c:v>Остаток ЛБО, не связанный БО, по которым отсутствует информация</c:v>
                </c:pt>
                <c:pt idx="2">
                  <c:v>Распределенные ЛБО</c:v>
                </c:pt>
                <c:pt idx="3">
                  <c:v>ЛБО, связанные БО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1">
                  <c:v>0</c:v>
                </c:pt>
                <c:pt idx="2">
                  <c:v>900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600"/>
            </a:pPr>
            <a:endParaRPr lang="ru-RU"/>
          </a:p>
        </c:txPr>
      </c:legendEntry>
      <c:layout>
        <c:manualLayout>
          <c:xMode val="edge"/>
          <c:yMode val="edge"/>
          <c:x val="0.64439235180066834"/>
          <c:y val="4.7620658987874445E-2"/>
          <c:w val="0.35560764819933172"/>
          <c:h val="0.951539445999002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452416593088097"/>
          <c:y val="2.2757328038820059E-2"/>
          <c:w val="0.42846557089312409"/>
          <c:h val="0.92603868387383492"/>
        </c:manualLayout>
      </c:layout>
      <c:pi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РБС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2"/>
            <c:bubble3D val="0"/>
            <c:explosion val="1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3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cat>
            <c:strRef>
              <c:f>Лист1!$A$2:$A$5</c:f>
              <c:strCache>
                <c:ptCount val="4"/>
                <c:pt idx="0">
                  <c:v>остаток ЛБО, подлежащий распределению</c:v>
                </c:pt>
                <c:pt idx="1">
                  <c:v>остаток ЛБО, подлежащий освоению</c:v>
                </c:pt>
                <c:pt idx="2">
                  <c:v>Распределенные ЛБО</c:v>
                </c:pt>
                <c:pt idx="3">
                  <c:v>Освоенные ЛБО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200</c:v>
                </c:pt>
                <c:pt idx="1">
                  <c:v>0</c:v>
                </c:pt>
                <c:pt idx="2">
                  <c:v>800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452416593088097"/>
          <c:y val="2.2757328038820059E-2"/>
          <c:w val="0.42846557089312409"/>
          <c:h val="0.92603868387383492"/>
        </c:manualLayout>
      </c:layout>
      <c:pi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ПБС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1"/>
            <c:bubble3D val="0"/>
            <c:explosion val="5"/>
            <c:spPr>
              <a:pattFill prst="openDmnd">
                <a:fgClr>
                  <a:schemeClr val="accent6">
                    <a:lumMod val="75000"/>
                  </a:schemeClr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25400">
                <a:solidFill>
                  <a:schemeClr val="accent6">
                    <a:lumMod val="50000"/>
                  </a:schemeClr>
                </a:solidFill>
              </a:ln>
            </c:spPr>
          </c:dPt>
          <c:dPt>
            <c:idx val="2"/>
            <c:bubble3D val="0"/>
            <c:explosion val="1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3"/>
            <c:bubble3D val="0"/>
            <c:explosion val="9"/>
            <c:spPr>
              <a:solidFill>
                <a:schemeClr val="accent1">
                  <a:lumMod val="75000"/>
                </a:schemeClr>
              </a:solidFill>
            </c:spPr>
          </c:dPt>
          <c:cat>
            <c:strRef>
              <c:f>Лист1!$A$2:$A$5</c:f>
              <c:strCache>
                <c:ptCount val="4"/>
                <c:pt idx="0">
                  <c:v>остаток ЛБО, подлежащий распределению</c:v>
                </c:pt>
                <c:pt idx="1">
                  <c:v>остаток ЛБО, подлежащий освоению</c:v>
                </c:pt>
                <c:pt idx="2">
                  <c:v>Распределенные ЛБО</c:v>
                </c:pt>
                <c:pt idx="3">
                  <c:v>Освоенные ЛБО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300</c:v>
                </c:pt>
                <c:pt idx="2">
                  <c:v>0</c:v>
                </c:pt>
                <c:pt idx="3">
                  <c:v>700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452414378200402"/>
          <c:y val="7.025897585453468E-2"/>
          <c:w val="0.42846557089312409"/>
          <c:h val="0.92603868387383492"/>
        </c:manualLayout>
      </c:layout>
      <c:pi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ПБС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explosion val="11"/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1"/>
            <c:bubble3D val="0"/>
            <c:spPr>
              <a:pattFill prst="openDmnd">
                <a:fgClr>
                  <a:schemeClr val="accent6">
                    <a:lumMod val="75000"/>
                  </a:schemeClr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2700">
                <a:solidFill>
                  <a:schemeClr val="accent6">
                    <a:lumMod val="50000"/>
                  </a:schemeClr>
                </a:solidFill>
              </a:ln>
            </c:spPr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3"/>
            <c:bubble3D val="0"/>
            <c:explosion val="12"/>
            <c:spPr>
              <a:solidFill>
                <a:schemeClr val="accent1">
                  <a:lumMod val="75000"/>
                </a:schemeClr>
              </a:solidFill>
            </c:spPr>
          </c:dPt>
          <c:cat>
            <c:strRef>
              <c:f>Лист1!$A$2:$A$5</c:f>
              <c:strCache>
                <c:ptCount val="4"/>
                <c:pt idx="0">
                  <c:v>остаток ЛБО, подлежащий распределению</c:v>
                </c:pt>
                <c:pt idx="1">
                  <c:v>остаток ЛБО, подлежащий освоению</c:v>
                </c:pt>
                <c:pt idx="2">
                  <c:v>Распределенные ЛБО</c:v>
                </c:pt>
                <c:pt idx="3">
                  <c:v>Освоенные ЛБО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50</c:v>
                </c:pt>
                <c:pt idx="2">
                  <c:v>0</c:v>
                </c:pt>
                <c:pt idx="3">
                  <c:v>950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452416593088097"/>
          <c:y val="2.2757328038820059E-2"/>
          <c:w val="0.42846557089312409"/>
          <c:h val="0.92603868387383492"/>
        </c:manualLayout>
      </c:layout>
      <c:pi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ПБС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1"/>
            <c:bubble3D val="0"/>
            <c:spPr>
              <a:pattFill prst="openDmnd">
                <a:fgClr>
                  <a:schemeClr val="accent6">
                    <a:lumMod val="75000"/>
                  </a:schemeClr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25400">
                <a:solidFill>
                  <a:schemeClr val="accent6">
                    <a:lumMod val="50000"/>
                  </a:schemeClr>
                </a:solidFill>
              </a:ln>
            </c:spPr>
          </c:dPt>
          <c:dPt>
            <c:idx val="2"/>
            <c:bubble3D val="0"/>
            <c:explosion val="1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3"/>
            <c:bubble3D val="0"/>
            <c:explosion val="13"/>
            <c:spPr>
              <a:solidFill>
                <a:schemeClr val="accent1">
                  <a:lumMod val="75000"/>
                </a:schemeClr>
              </a:solidFill>
            </c:spPr>
          </c:dPt>
          <c:cat>
            <c:strRef>
              <c:f>Лист1!$A$2:$A$5</c:f>
              <c:strCache>
                <c:ptCount val="4"/>
                <c:pt idx="0">
                  <c:v>остаток ЛБО, подлежащий распределению</c:v>
                </c:pt>
                <c:pt idx="1">
                  <c:v>остаток ЛБО, подлежащий освоению</c:v>
                </c:pt>
                <c:pt idx="2">
                  <c:v>Распределенные ЛБО</c:v>
                </c:pt>
                <c:pt idx="3">
                  <c:v>Освоенные ЛБО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200</c:v>
                </c:pt>
                <c:pt idx="2">
                  <c:v>0</c:v>
                </c:pt>
                <c:pt idx="3">
                  <c:v>800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452416593088097"/>
          <c:y val="2.2757328038820059E-2"/>
          <c:w val="0.42846557089312409"/>
          <c:h val="0.92603868387383492"/>
        </c:manualLayout>
      </c:layout>
      <c:pi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ПБС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1"/>
            <c:bubble3D val="0"/>
            <c:explosion val="5"/>
            <c:spPr>
              <a:pattFill prst="openDmnd">
                <a:fgClr>
                  <a:schemeClr val="accent6">
                    <a:lumMod val="75000"/>
                  </a:schemeClr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25400">
                <a:solidFill>
                  <a:schemeClr val="accent6">
                    <a:lumMod val="50000"/>
                  </a:schemeClr>
                </a:solidFill>
              </a:ln>
            </c:spPr>
          </c:dPt>
          <c:dPt>
            <c:idx val="2"/>
            <c:bubble3D val="0"/>
            <c:explosion val="1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3"/>
            <c:bubble3D val="0"/>
            <c:explosion val="9"/>
            <c:spPr>
              <a:solidFill>
                <a:schemeClr val="accent1">
                  <a:lumMod val="75000"/>
                </a:schemeClr>
              </a:solidFill>
            </c:spPr>
          </c:dPt>
          <c:cat>
            <c:strRef>
              <c:f>Лист1!$A$2:$A$5</c:f>
              <c:strCache>
                <c:ptCount val="4"/>
                <c:pt idx="0">
                  <c:v>остаток ЛБО, подлежащий распределению</c:v>
                </c:pt>
                <c:pt idx="1">
                  <c:v>остаток ЛБО, подлежащий освоению</c:v>
                </c:pt>
                <c:pt idx="2">
                  <c:v>Распределенные ЛБО</c:v>
                </c:pt>
                <c:pt idx="3">
                  <c:v>Освоенные ЛБО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150</c:v>
                </c:pt>
                <c:pt idx="2">
                  <c:v>0</c:v>
                </c:pt>
                <c:pt idx="3">
                  <c:v>750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B83E25C-18F1-4553-AFF3-B337FE6AEA80}" type="datetimeFigureOut">
              <a:rPr lang="ru-RU"/>
              <a:pPr>
                <a:defRPr/>
              </a:pPr>
              <a:t>08.09.2016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C88944-45A6-4202-8B2E-145F7DD8B4F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55120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4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4556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9854E-5972-4927-B14A-856024F1236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BC62-0E9E-4B4A-8D2C-5D1C2B7FCD7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77065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8109D-0FF0-4BD7-BFF5-B894ED5B940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7DCB-2821-4486-AA53-086096FD989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66019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64629-49A5-437E-A548-1CD821E06A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F2B9-53F2-4804-B084-DBD06DA8CF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815972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49A5C-9DB4-498A-842A-B0B85E1E526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D0BE-626D-4BEF-9EB4-EC86D0FC869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19369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F35EF-2D76-4A13-88CE-A72F079BF7C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B695B-310B-4897-8B00-8428F5FD0B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21605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EE0EB-DBE5-45EF-9396-C73131A3BD9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AC4B4-73C4-48C5-8573-7D62172CE0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25169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6186C-6CC5-41BE-92C1-1A9E269F8AA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CC01-7066-4CD9-9DA1-83E6E175B46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762739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6CDD7-49EA-4D4F-9B06-1AF9CE8FC66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D0801-8E4D-4AB6-AE0F-4C2A2405A8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3082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6FB96-FAE5-4EE5-9642-97E9FEBB20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AF79-632B-4E58-996F-B15097F87F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29459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F097C-A4B9-4ECC-BDF7-9CA445207BB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98ADE-79C8-4202-BDAA-95794B2CAA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6397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19219-EEA1-474E-A933-2726856EF56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7594-075C-4C83-B799-CBE906354FC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995266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64E0FD-EFDF-440E-9314-4F7BF1BFED2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D8618D1-7C40-4837-AE2E-35EEF4EB7DA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801250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550" y="1774727"/>
            <a:ext cx="10363200" cy="2592287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 </a:t>
            </a:r>
            <a:b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отзыву лимитов бюджетных обязательств, предусмотренных п.11.1 </a:t>
            </a:r>
            <a:b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постановления Правительства России </a:t>
            </a:r>
            <a:b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28 декабря 2015 г. № 1456</a:t>
            </a:r>
            <a:endParaRPr lang="ru-RU" sz="36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600200" y="484187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Заместитель начальника </a:t>
            </a:r>
          </a:p>
          <a:p>
            <a:pPr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Управления обеспечения </a:t>
            </a:r>
          </a:p>
          <a:p>
            <a:pPr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исполнения федерального бюджета,</a:t>
            </a:r>
          </a:p>
          <a:p>
            <a:pPr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Лидия Павловна Бирюкова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450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6874" y="876300"/>
            <a:ext cx="10715626" cy="97631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Нормативное правовое регулирование отзыва ЛБО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5825" y="1882776"/>
            <a:ext cx="10515600" cy="4337050"/>
          </a:xfrm>
        </p:spPr>
        <p:txBody>
          <a:bodyPr>
            <a:noAutofit/>
          </a:bodyPr>
          <a:lstStyle/>
          <a:p>
            <a:pPr lvl="0" algn="just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Постановления Правительства России от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28.12.2015 г.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1456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мерах по реализации Федерального закона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федеральном бюджете на 2016 год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б) п.2, п.10 и п.12 Приказ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Минфина России от 18.04.2016 г. № 50н 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порядке приостановления в 2016 году операций на лицевых счетах, открытых в территориальных органах Федерального казначейства главным распорядителям, распорядителям и получателям средств федерального бюджета, и отзыва лимитов бюджетных обязательств с указанных лицевых счетов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письмо Минфина России и Казначейства России от 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15.08.2016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№№ 09-02-08/47631 / 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07-04-05/03-628.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732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895" y="597074"/>
            <a:ext cx="95250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п.11(1) Постановления Правительства России № 1456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6783" y="1630711"/>
            <a:ext cx="10791825" cy="3196951"/>
          </a:xfrm>
        </p:spPr>
        <p:txBody>
          <a:bodyPr>
            <a:noAutofit/>
          </a:bodyPr>
          <a:lstStyle/>
          <a:p>
            <a:pPr marL="0" lvl="0" indent="0" algn="just">
              <a:lnSpc>
                <a:spcPts val="28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30 сентября 2016 г.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ПБС федерального бюджета БО, связанных с поставкой товаров, выполнением работ и оказанием услуг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исключением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поставки товаров, выполнения работ и оказания услуг в рамках реализации государственного оборонного заказа) и подлежащих исполнению в 2016 году в пределах соответствующих ЛБО, доведенных им до 30 сентября 2016 г., допускается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отношении закупок товаров, работ и услуг, указанных в абзацах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– 7 настоящего пункта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в отношении закупок товаров, работ и услуг в соответствии с решениями Президента России и Правительства России, устанавливающими возможность принятия указанных обязательств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сентября 2016 г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719403" y="4714875"/>
            <a:ext cx="10849205" cy="165735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i="1" dirty="0">
                <a:solidFill>
                  <a:schemeClr val="accent1">
                    <a:lumMod val="50000"/>
                  </a:schemeClr>
                </a:solidFill>
              </a:rPr>
              <a:t>(5 абзац)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закупки, извещения об осуществлении которых размещены в единой информационной системе в сфере закупок либо приглашения принять участие в которых (проекты контрактов на закупки) направлены до 30 сентября 2016 г.;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i="1" dirty="0">
                <a:solidFill>
                  <a:schemeClr val="accent1">
                    <a:lumMod val="50000"/>
                  </a:schemeClr>
                </a:solidFill>
              </a:rPr>
              <a:t>(6 абзац)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закупки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товаров, работ и услуг, которые планируется осуществить в соответствии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пунктами 1, 4, 5, 8, 15, 20, 21, 23, 26, 29, 33, 42 части 1 статьи 93 Федерального закона "О контрактной системе в сфере закупок товаров, работ, услуг для обеспечения государственных и муниципальных нужд" после 30 сентября 2016 г. согласно информации, включенной в план-график закупок, предусмотренный указанным Федеральным законом;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i="1" dirty="0">
                <a:solidFill>
                  <a:schemeClr val="accent1">
                    <a:lumMod val="50000"/>
                  </a:schemeClr>
                </a:solidFill>
              </a:rPr>
              <a:t>(7 абзац)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закупки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товаров, работ и услуг в размере, не превышающем 10% суммы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не использованных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по состоянию на 30 сентября 2016 г. ЛБО на осуществление закупок.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11420970" y="2255565"/>
            <a:ext cx="428625" cy="1131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6000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 bwMode="auto">
          <a:xfrm>
            <a:off x="290778" y="2266950"/>
            <a:ext cx="428625" cy="1194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6600" dirty="0" smtClean="0">
                <a:solidFill>
                  <a:schemeClr val="accent1">
                    <a:lumMod val="50000"/>
                  </a:schemeClr>
                </a:solidFill>
              </a:rPr>
              <a:t>«</a:t>
            </a:r>
            <a:endParaRPr lang="ru-RU" sz="6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235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0864" y="989013"/>
            <a:ext cx="3771900" cy="34605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Отзыв ЛБО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484101806"/>
              </p:ext>
            </p:extLst>
          </p:nvPr>
        </p:nvGraphicFramePr>
        <p:xfrm>
          <a:off x="1007435" y="1352550"/>
          <a:ext cx="9870115" cy="2076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560775097"/>
              </p:ext>
            </p:extLst>
          </p:nvPr>
        </p:nvGraphicFramePr>
        <p:xfrm>
          <a:off x="290041" y="3557587"/>
          <a:ext cx="5428025" cy="1725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3713766334"/>
              </p:ext>
            </p:extLst>
          </p:nvPr>
        </p:nvGraphicFramePr>
        <p:xfrm>
          <a:off x="6736639" y="5346601"/>
          <a:ext cx="4471822" cy="1511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4041987246"/>
              </p:ext>
            </p:extLst>
          </p:nvPr>
        </p:nvGraphicFramePr>
        <p:xfrm>
          <a:off x="0" y="5153025"/>
          <a:ext cx="3962400" cy="1704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864249539"/>
              </p:ext>
            </p:extLst>
          </p:nvPr>
        </p:nvGraphicFramePr>
        <p:xfrm>
          <a:off x="1959777" y="5295900"/>
          <a:ext cx="3930351" cy="156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29" name="Прямая со стрелкой 28"/>
          <p:cNvCxnSpPr/>
          <p:nvPr/>
        </p:nvCxnSpPr>
        <p:spPr>
          <a:xfrm flipH="1" flipV="1">
            <a:off x="5494020" y="1985014"/>
            <a:ext cx="3640455" cy="3796662"/>
          </a:xfrm>
          <a:prstGeom prst="straightConnector1">
            <a:avLst/>
          </a:prstGeom>
          <a:ln w="3492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33350" y="3543300"/>
            <a:ext cx="10525125" cy="28575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133350" y="5295900"/>
            <a:ext cx="10525125" cy="28575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667547162"/>
              </p:ext>
            </p:extLst>
          </p:nvPr>
        </p:nvGraphicFramePr>
        <p:xfrm>
          <a:off x="4607456" y="5323376"/>
          <a:ext cx="4603219" cy="1554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00025" y="3173968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ГРБС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49718" y="4914423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РБС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8497" y="6352698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ПБС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2619375" y="4121150"/>
            <a:ext cx="857250" cy="615950"/>
          </a:xfrm>
          <a:custGeom>
            <a:avLst/>
            <a:gdLst>
              <a:gd name="connsiteX0" fmla="*/ 0 w 857250"/>
              <a:gd name="connsiteY0" fmla="*/ 288925 h 615950"/>
              <a:gd name="connsiteX1" fmla="*/ 850900 w 857250"/>
              <a:gd name="connsiteY1" fmla="*/ 0 h 615950"/>
              <a:gd name="connsiteX2" fmla="*/ 857250 w 857250"/>
              <a:gd name="connsiteY2" fmla="*/ 615950 h 615950"/>
              <a:gd name="connsiteX3" fmla="*/ 0 w 857250"/>
              <a:gd name="connsiteY3" fmla="*/ 288925 h 61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7250" h="615950">
                <a:moveTo>
                  <a:pt x="0" y="288925"/>
                </a:moveTo>
                <a:lnTo>
                  <a:pt x="850900" y="0"/>
                </a:lnTo>
                <a:cubicBezTo>
                  <a:pt x="853017" y="205317"/>
                  <a:pt x="855133" y="410633"/>
                  <a:pt x="857250" y="615950"/>
                </a:cubicBezTo>
                <a:lnTo>
                  <a:pt x="0" y="288925"/>
                </a:lnTo>
                <a:close/>
              </a:path>
            </a:pathLst>
          </a:custGeom>
          <a:pattFill prst="openDmnd">
            <a:fgClr>
              <a:schemeClr val="accent6">
                <a:lumMod val="75000"/>
              </a:schemeClr>
            </a:fgClr>
            <a:bgClr>
              <a:schemeClr val="accent6">
                <a:lumMod val="20000"/>
                <a:lumOff val="80000"/>
              </a:schemeClr>
            </a:bgClr>
          </a:patt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 стрелкой 23"/>
          <p:cNvCxnSpPr/>
          <p:nvPr/>
        </p:nvCxnSpPr>
        <p:spPr>
          <a:xfrm flipH="1" flipV="1">
            <a:off x="3268980" y="4564380"/>
            <a:ext cx="779146" cy="1217296"/>
          </a:xfrm>
          <a:prstGeom prst="straightConnector1">
            <a:avLst/>
          </a:prstGeom>
          <a:ln w="3492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1775328" y="4429125"/>
            <a:ext cx="1228726" cy="1099308"/>
          </a:xfrm>
          <a:prstGeom prst="straightConnector1">
            <a:avLst/>
          </a:prstGeom>
          <a:ln w="3492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олилиния 48"/>
          <p:cNvSpPr/>
          <p:nvPr/>
        </p:nvSpPr>
        <p:spPr>
          <a:xfrm rot="19380000">
            <a:off x="4494478" y="1646664"/>
            <a:ext cx="1038074" cy="676700"/>
          </a:xfrm>
          <a:custGeom>
            <a:avLst/>
            <a:gdLst>
              <a:gd name="connsiteX0" fmla="*/ 0 w 857250"/>
              <a:gd name="connsiteY0" fmla="*/ 288925 h 615950"/>
              <a:gd name="connsiteX1" fmla="*/ 850900 w 857250"/>
              <a:gd name="connsiteY1" fmla="*/ 0 h 615950"/>
              <a:gd name="connsiteX2" fmla="*/ 857250 w 857250"/>
              <a:gd name="connsiteY2" fmla="*/ 615950 h 615950"/>
              <a:gd name="connsiteX3" fmla="*/ 0 w 857250"/>
              <a:gd name="connsiteY3" fmla="*/ 288925 h 61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7250" h="615950">
                <a:moveTo>
                  <a:pt x="0" y="288925"/>
                </a:moveTo>
                <a:lnTo>
                  <a:pt x="850900" y="0"/>
                </a:lnTo>
                <a:cubicBezTo>
                  <a:pt x="853017" y="205317"/>
                  <a:pt x="855133" y="410633"/>
                  <a:pt x="857250" y="615950"/>
                </a:cubicBezTo>
                <a:lnTo>
                  <a:pt x="0" y="288925"/>
                </a:lnTo>
                <a:close/>
              </a:path>
            </a:pathLst>
          </a:custGeom>
          <a:pattFill prst="openDmnd">
            <a:fgClr>
              <a:schemeClr val="accent6">
                <a:lumMod val="75000"/>
              </a:schemeClr>
            </a:fgClr>
            <a:bgClr>
              <a:schemeClr val="accent6">
                <a:lumMod val="20000"/>
                <a:lumOff val="80000"/>
              </a:schemeClr>
            </a:bgClr>
          </a:patt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 стрелкой 25"/>
          <p:cNvCxnSpPr>
            <a:stCxn id="45" idx="1"/>
          </p:cNvCxnSpPr>
          <p:nvPr/>
        </p:nvCxnSpPr>
        <p:spPr>
          <a:xfrm flipV="1">
            <a:off x="3470275" y="2049780"/>
            <a:ext cx="1543240" cy="2071370"/>
          </a:xfrm>
          <a:prstGeom prst="straightConnector1">
            <a:avLst/>
          </a:prstGeom>
          <a:ln w="3492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 flipV="1">
            <a:off x="5196840" y="1985014"/>
            <a:ext cx="1613535" cy="3543419"/>
          </a:xfrm>
          <a:prstGeom prst="straightConnector1">
            <a:avLst/>
          </a:prstGeom>
          <a:ln w="3492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711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948056"/>
            <a:ext cx="8747764" cy="644524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доведения Информации о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решениях Президента России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Правительства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24374" y="1647825"/>
            <a:ext cx="203835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ГРБС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24374" y="2533650"/>
            <a:ext cx="203835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Минфин России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357686" y="3438525"/>
            <a:ext cx="2371725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Казначейство России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10000" y="4314825"/>
            <a:ext cx="3467100" cy="61912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Межрегиональное операционное У ФК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19486" y="5829299"/>
            <a:ext cx="83820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УФК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729411" y="5829298"/>
            <a:ext cx="83820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УФК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124450" y="5829297"/>
            <a:ext cx="83820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УФК</a:t>
            </a:r>
            <a:endParaRPr lang="ru-RU" dirty="0"/>
          </a:p>
        </p:txBody>
      </p:sp>
      <p:cxnSp>
        <p:nvCxnSpPr>
          <p:cNvPr id="15" name="Прямая со стрелкой 14"/>
          <p:cNvCxnSpPr>
            <a:stCxn id="5" idx="2"/>
            <a:endCxn id="6" idx="0"/>
          </p:cNvCxnSpPr>
          <p:nvPr/>
        </p:nvCxnSpPr>
        <p:spPr>
          <a:xfrm>
            <a:off x="5543549" y="2133600"/>
            <a:ext cx="0" cy="40005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6" idx="2"/>
            <a:endCxn id="7" idx="0"/>
          </p:cNvCxnSpPr>
          <p:nvPr/>
        </p:nvCxnSpPr>
        <p:spPr>
          <a:xfrm>
            <a:off x="5543549" y="3019425"/>
            <a:ext cx="0" cy="4191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7" idx="2"/>
            <a:endCxn id="8" idx="0"/>
          </p:cNvCxnSpPr>
          <p:nvPr/>
        </p:nvCxnSpPr>
        <p:spPr>
          <a:xfrm>
            <a:off x="5543549" y="3924300"/>
            <a:ext cx="1" cy="39052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8" idx="2"/>
            <a:endCxn id="10" idx="0"/>
          </p:cNvCxnSpPr>
          <p:nvPr/>
        </p:nvCxnSpPr>
        <p:spPr>
          <a:xfrm flipH="1">
            <a:off x="3938586" y="4933950"/>
            <a:ext cx="1604964" cy="89534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8" idx="2"/>
            <a:endCxn id="13" idx="0"/>
          </p:cNvCxnSpPr>
          <p:nvPr/>
        </p:nvCxnSpPr>
        <p:spPr>
          <a:xfrm>
            <a:off x="5543550" y="4933950"/>
            <a:ext cx="0" cy="89534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8" idx="2"/>
            <a:endCxn id="11" idx="0"/>
          </p:cNvCxnSpPr>
          <p:nvPr/>
        </p:nvCxnSpPr>
        <p:spPr>
          <a:xfrm>
            <a:off x="5543550" y="4933950"/>
            <a:ext cx="1604961" cy="89534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4524376" y="1647821"/>
            <a:ext cx="203835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ГРБС</a:t>
            </a:r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4524376" y="2533646"/>
            <a:ext cx="203835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Минфин России</a:t>
            </a:r>
            <a:endParaRPr lang="ru-RU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4357688" y="3438521"/>
            <a:ext cx="2371725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Казначейство России</a:t>
            </a:r>
            <a:endParaRPr lang="ru-RU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3810002" y="4314821"/>
            <a:ext cx="3467100" cy="61912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Межрегиональное операционное У ФК</a:t>
            </a:r>
            <a:endParaRPr lang="ru-RU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3519488" y="5829299"/>
            <a:ext cx="83820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УФК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5124452" y="5829297"/>
            <a:ext cx="83820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УФК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4524378" y="1647821"/>
            <a:ext cx="203835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ГРБС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4524373" y="2533645"/>
            <a:ext cx="203835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Минфин России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357690" y="3438521"/>
            <a:ext cx="2371725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Казначейство России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3810004" y="4314821"/>
            <a:ext cx="3467100" cy="61912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Межрегиональное операционное У ФК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2441" y="2776537"/>
            <a:ext cx="1676400" cy="81915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бумажном носителе</a:t>
            </a:r>
            <a:endParaRPr lang="ru-RU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22670" y="5662608"/>
            <a:ext cx="1835941" cy="81915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информации в учетную систему</a:t>
            </a:r>
            <a:endParaRPr lang="ru-RU" sz="16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>
            <a:off x="123825" y="5486400"/>
            <a:ext cx="3914775" cy="0"/>
          </a:xfrm>
          <a:prstGeom prst="line">
            <a:avLst/>
          </a:prstGeom>
          <a:ln w="349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770264" y="3059426"/>
            <a:ext cx="1914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Не позднее 1 р/д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770265" y="4439717"/>
            <a:ext cx="1914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Не позднее 1 р/д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18" name="Прямая соединительная линия 17"/>
          <p:cNvCxnSpPr>
            <a:stCxn id="58" idx="3"/>
          </p:cNvCxnSpPr>
          <p:nvPr/>
        </p:nvCxnSpPr>
        <p:spPr>
          <a:xfrm flipV="1">
            <a:off x="6729415" y="3681408"/>
            <a:ext cx="368712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>
            <a:stCxn id="11" idx="3"/>
          </p:cNvCxnSpPr>
          <p:nvPr/>
        </p:nvCxnSpPr>
        <p:spPr>
          <a:xfrm>
            <a:off x="7567611" y="6072186"/>
            <a:ext cx="2955609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V="1">
            <a:off x="6562728" y="2776531"/>
            <a:ext cx="368712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7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388898" y="1546914"/>
            <a:ext cx="1981200" cy="222884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5925" y="781050"/>
            <a:ext cx="9667875" cy="651197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Бизнес-процесс отзыва ЛБО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88898" y="3962401"/>
            <a:ext cx="1981200" cy="2228848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474998" y="1423090"/>
            <a:ext cx="8119533" cy="4644335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2466" y="4957335"/>
            <a:ext cx="1579031" cy="670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Информация ПБС в разрезе КБК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62466" y="2792756"/>
            <a:ext cx="1579032" cy="67184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Информация ГРБС в разрезе КБК</a:t>
            </a:r>
            <a:endParaRPr lang="ru-RU" sz="1600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2208173" y="3068016"/>
            <a:ext cx="1447800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89148" y="2268923"/>
            <a:ext cx="108585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Направление Информации ГРБС на бумажном носителе </a:t>
            </a:r>
            <a:endParaRPr lang="ru-RU" sz="900" b="1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2208173" y="5251322"/>
            <a:ext cx="1381125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389148" y="4533900"/>
            <a:ext cx="1085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Направление ЭД Информации ПБС посредством СУФД (ОК)</a:t>
            </a:r>
            <a:endParaRPr lang="ru-RU" sz="900" b="1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5303798" y="1714500"/>
            <a:ext cx="0" cy="4237724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3775034" y="2792757"/>
            <a:ext cx="1343025" cy="5505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Информация ГРБС </a:t>
            </a:r>
            <a:endParaRPr lang="ru-RU" sz="16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775032" y="4956691"/>
            <a:ext cx="1343025" cy="5505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Информация ПБС</a:t>
            </a:r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3903620" y="4587359"/>
            <a:ext cx="108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Контроль на уникальность</a:t>
            </a:r>
            <a:endParaRPr lang="ru-RU" sz="9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903620" y="2379449"/>
            <a:ext cx="108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Контроль на уникальность</a:t>
            </a:r>
            <a:endParaRPr lang="ru-RU" sz="9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903620" y="3383347"/>
            <a:ext cx="10858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Формирование ЭД Информации ГРБС</a:t>
            </a:r>
            <a:endParaRPr lang="ru-RU" sz="9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3839325" y="5487270"/>
            <a:ext cx="121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Формирование ТОФК ЭД  Информации ПБС (ЗК)</a:t>
            </a:r>
            <a:endParaRPr lang="ru-RU" sz="900" b="1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5499059" y="2792757"/>
            <a:ext cx="1343025" cy="5505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ЭД Информация ГРБС </a:t>
            </a:r>
            <a:endParaRPr lang="ru-RU" sz="14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5499059" y="4956691"/>
            <a:ext cx="1343025" cy="5505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ЭД Информация ПБС </a:t>
            </a:r>
            <a:endParaRPr lang="ru-RU" sz="1400" dirty="0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7037348" y="1611309"/>
            <a:ext cx="0" cy="4352925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627646" y="2379449"/>
            <a:ext cx="10858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Регистрация</a:t>
            </a:r>
            <a:endParaRPr lang="ru-RU" sz="9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5627646" y="4656609"/>
            <a:ext cx="10858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Регистрация</a:t>
            </a:r>
            <a:endParaRPr lang="ru-RU" sz="900" b="1" dirty="0"/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5160923" y="3088032"/>
            <a:ext cx="285750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5160923" y="5231950"/>
            <a:ext cx="285750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7204034" y="3775762"/>
            <a:ext cx="1343025" cy="5505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Расходное расписание «8.11»</a:t>
            </a:r>
            <a:endParaRPr lang="ru-RU" sz="1400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8742323" y="1599299"/>
            <a:ext cx="0" cy="4352925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7332621" y="3412435"/>
            <a:ext cx="10858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Формирование</a:t>
            </a:r>
            <a:endParaRPr lang="ru-RU" sz="900" b="1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8928059" y="3775762"/>
            <a:ext cx="1343025" cy="5505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Расходное расписание «8.11»</a:t>
            </a:r>
            <a:endParaRPr lang="ru-RU" sz="1400" dirty="0"/>
          </a:p>
        </p:txBody>
      </p:sp>
      <p:sp>
        <p:nvSpPr>
          <p:cNvPr id="47" name="TextBox 46"/>
          <p:cNvSpPr txBox="1"/>
          <p:nvPr/>
        </p:nvSpPr>
        <p:spPr>
          <a:xfrm>
            <a:off x="9056646" y="3141441"/>
            <a:ext cx="1085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Регистрация и направление в ТОФК по месту открытия л/с РБС</a:t>
            </a:r>
            <a:endParaRPr lang="ru-RU" sz="900" b="1" dirty="0"/>
          </a:p>
        </p:txBody>
      </p:sp>
      <p:cxnSp>
        <p:nvCxnSpPr>
          <p:cNvPr id="48" name="Прямая со стрелкой 47"/>
          <p:cNvCxnSpPr/>
          <p:nvPr/>
        </p:nvCxnSpPr>
        <p:spPr>
          <a:xfrm>
            <a:off x="8599448" y="4051021"/>
            <a:ext cx="285750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Соединительная линия уступом 49"/>
          <p:cNvCxnSpPr>
            <a:stCxn id="33" idx="3"/>
            <a:endCxn id="40" idx="1"/>
          </p:cNvCxnSpPr>
          <p:nvPr/>
        </p:nvCxnSpPr>
        <p:spPr>
          <a:xfrm flipV="1">
            <a:off x="6842084" y="4051021"/>
            <a:ext cx="361950" cy="1180929"/>
          </a:xfrm>
          <a:prstGeom prst="bentConnector3">
            <a:avLst>
              <a:gd name="adj1" fmla="val 40351"/>
            </a:avLst>
          </a:prstGeom>
          <a:ln w="222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Соединительная линия уступом 55"/>
          <p:cNvCxnSpPr>
            <a:stCxn id="32" idx="3"/>
            <a:endCxn id="40" idx="1"/>
          </p:cNvCxnSpPr>
          <p:nvPr/>
        </p:nvCxnSpPr>
        <p:spPr>
          <a:xfrm>
            <a:off x="6842084" y="3068016"/>
            <a:ext cx="361950" cy="983005"/>
          </a:xfrm>
          <a:prstGeom prst="bentConnector3">
            <a:avLst>
              <a:gd name="adj1" fmla="val 40351"/>
            </a:avLst>
          </a:prstGeom>
          <a:ln w="222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474998" y="1432247"/>
            <a:ext cx="28400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АСФК (МОУ ФК, УФК)</a:t>
            </a:r>
            <a:endParaRPr lang="ru-RU" sz="16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388898" y="1741164"/>
            <a:ext cx="1085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Минфин России</a:t>
            </a:r>
            <a:endParaRPr lang="ru-RU" sz="16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388898" y="4131886"/>
            <a:ext cx="1085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ПБС</a:t>
            </a:r>
            <a:endParaRPr lang="ru-RU" sz="1600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2389148" y="5322543"/>
            <a:ext cx="108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На бумажном носителе (ЗК)</a:t>
            </a:r>
            <a:endParaRPr lang="ru-RU" sz="900" b="1" dirty="0"/>
          </a:p>
        </p:txBody>
      </p:sp>
    </p:spTree>
    <p:extLst>
      <p:ext uri="{BB962C8B-B14F-4D97-AF65-F5344CB8AC3E}">
        <p14:creationId xmlns:p14="http://schemas.microsoft.com/office/powerpoint/2010/main" val="1336160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35" t="31875" r="7403" b="11025"/>
          <a:stretch/>
        </p:blipFill>
        <p:spPr bwMode="auto">
          <a:xfrm>
            <a:off x="1726019" y="1504992"/>
            <a:ext cx="9370605" cy="5229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685925" y="695325"/>
            <a:ext cx="9667875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Бланк «Расходное расписание»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(место проставления кода 8.11)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38725" y="4654034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8.11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581150" y="4838700"/>
            <a:ext cx="1695450" cy="184666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32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13" t="25531" r="6778" b="22050"/>
          <a:stretch/>
        </p:blipFill>
        <p:spPr bwMode="auto">
          <a:xfrm>
            <a:off x="1357259" y="1665799"/>
            <a:ext cx="9567915" cy="4801676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685925" y="695325"/>
            <a:ext cx="9667875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Бланк «Информация ГРБС»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(приложение 1 к совместному письму Минфина и Казначейства)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833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5925" y="695325"/>
            <a:ext cx="9667875" cy="1033463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Бланк «Информация ПБС»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(приложение 2 к совместному письму Минфина и Казначейства)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20" t="23651" r="8968" b="15362"/>
          <a:stretch/>
        </p:blipFill>
        <p:spPr bwMode="auto">
          <a:xfrm>
            <a:off x="1790697" y="1601437"/>
            <a:ext cx="8067678" cy="5149355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05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1151" y="742950"/>
            <a:ext cx="10353674" cy="804863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Коды видов расходов, по которым осуществляется отзыв ЛБО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871803" y="1590675"/>
            <a:ext cx="10849205" cy="464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товаров, работ и услуг для обеспечения государственных нужд:</a:t>
            </a:r>
          </a:p>
          <a:p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220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товаров, работ и услуг для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специальным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топливом и горюче-смазочными материалами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продовольственного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вещевого обеспечения органов в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сфере национальной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безопасности,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правоохранительной деятельности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обороны (за исключением закупок, осуществляемых в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государственного оборонного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заказа);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230 Закупка товаров, работ и услуг в целях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 государственного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материального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232 Закупка товаров, работ, услуг в целях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формирования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материального резерва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резервов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материальных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ресурсов;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241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Научно-исследовательские и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опытно-конструкторские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 Закупка товаров, работ, услуг в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сфере информационно-коммуникационных технологий;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243 Закупка товаров, работ, услуг в целях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капитального ремонта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(муниципального)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имущества;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244 Прочая закупка товаров, работ и услуг для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государственных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(муниципальных)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нужд;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245 Закупка товаров, работ и услуг для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государственных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(муниципальных) нужд в области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геодезии и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картографии вне рамок государственного оборонного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заказа.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b="1" i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инвестиции:</a:t>
            </a:r>
            <a:endParaRPr lang="ru-RU" sz="14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412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инвестиции на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объектов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недвижимого имущества в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государственную (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муниципальную)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собственность;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414 Бюджетные инвестиции в объекты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капитального строительства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(муниципальной)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416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Капитальные вложения на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объектов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недвижимого имущества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государственными (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муниципальными)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учреждениями;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417 Капитальные вложения на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объектов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недвижимого имущества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государственными.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167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9211" y="974462"/>
            <a:ext cx="7780064" cy="58221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совершения операций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50701" y="1934602"/>
            <a:ext cx="12168000" cy="72008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00433" y="1565270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04.10.2016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52958" y="2302520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Представление Информации ГРБС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2652958" y="2039402"/>
            <a:ext cx="1576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ГРБС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Минфин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52958" y="1565270"/>
            <a:ext cx="1551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до 05.10.2016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2687624" y="1565270"/>
            <a:ext cx="0" cy="496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125673" y="2293894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Доведение Информации ГРБС</a:t>
            </a:r>
            <a:endParaRPr lang="ru-RU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4125673" y="2030776"/>
            <a:ext cx="24620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Минфин  Казначейство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25673" y="1556644"/>
            <a:ext cx="95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+1 день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4188914" y="1556644"/>
            <a:ext cx="0" cy="496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Группа 6"/>
          <p:cNvGrpSpPr/>
          <p:nvPr/>
        </p:nvGrpSpPr>
        <p:grpSpPr>
          <a:xfrm>
            <a:off x="4303886" y="2797381"/>
            <a:ext cx="2317429" cy="1961664"/>
            <a:chOff x="6174809" y="2792822"/>
            <a:chExt cx="2317429" cy="1961664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6654653" y="3042282"/>
              <a:ext cx="1357740" cy="289147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6341120" y="3563881"/>
              <a:ext cx="1984809" cy="368521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500" dirty="0" smtClean="0"/>
                <a:t>Межрегиональное операционное У ФК</a:t>
              </a:r>
              <a:endParaRPr lang="ru-RU" sz="1500" dirty="0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174809" y="4465339"/>
              <a:ext cx="479844" cy="289147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8012394" y="4465339"/>
              <a:ext cx="479844" cy="289147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00" dirty="0">
                  <a:solidFill>
                    <a:schemeClr val="tx1"/>
                  </a:solidFill>
                </a:rPr>
                <a:t>УФК</a:t>
              </a: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7093602" y="4465338"/>
              <a:ext cx="479844" cy="289147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/>
            </a:p>
          </p:txBody>
        </p:sp>
        <p:cxnSp>
          <p:nvCxnSpPr>
            <p:cNvPr id="38" name="Прямая со стрелкой 37"/>
            <p:cNvCxnSpPr>
              <a:endCxn id="31" idx="0"/>
            </p:cNvCxnSpPr>
            <p:nvPr/>
          </p:nvCxnSpPr>
          <p:spPr>
            <a:xfrm>
              <a:off x="7333524" y="2792822"/>
              <a:ext cx="0" cy="24946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 стрелкой 38"/>
            <p:cNvCxnSpPr>
              <a:stCxn id="31" idx="2"/>
              <a:endCxn id="32" idx="0"/>
            </p:cNvCxnSpPr>
            <p:nvPr/>
          </p:nvCxnSpPr>
          <p:spPr>
            <a:xfrm>
              <a:off x="7333524" y="3331429"/>
              <a:ext cx="1" cy="232452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 стрелкой 40"/>
            <p:cNvCxnSpPr>
              <a:stCxn id="32" idx="2"/>
              <a:endCxn id="34" idx="0"/>
            </p:cNvCxnSpPr>
            <p:nvPr/>
          </p:nvCxnSpPr>
          <p:spPr>
            <a:xfrm flipH="1">
              <a:off x="6414731" y="3932402"/>
              <a:ext cx="918793" cy="53293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 стрелкой 41"/>
            <p:cNvCxnSpPr>
              <a:stCxn id="32" idx="2"/>
              <a:endCxn id="37" idx="0"/>
            </p:cNvCxnSpPr>
            <p:nvPr/>
          </p:nvCxnSpPr>
          <p:spPr>
            <a:xfrm>
              <a:off x="7333524" y="3932402"/>
              <a:ext cx="0" cy="532936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 стрелкой 42"/>
            <p:cNvCxnSpPr>
              <a:stCxn id="32" idx="2"/>
              <a:endCxn id="35" idx="0"/>
            </p:cNvCxnSpPr>
            <p:nvPr/>
          </p:nvCxnSpPr>
          <p:spPr>
            <a:xfrm>
              <a:off x="7333524" y="3932402"/>
              <a:ext cx="918791" cy="53293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Прямоугольник 45"/>
            <p:cNvSpPr/>
            <p:nvPr/>
          </p:nvSpPr>
          <p:spPr>
            <a:xfrm>
              <a:off x="6341121" y="3563879"/>
              <a:ext cx="1984809" cy="368521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500" dirty="0" smtClean="0"/>
                <a:t>Межрегиональное операционное У ФК</a:t>
              </a:r>
              <a:endParaRPr lang="ru-RU" sz="1500" dirty="0"/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6174812" y="4465339"/>
              <a:ext cx="479844" cy="289147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00" dirty="0" smtClean="0">
                  <a:solidFill>
                    <a:schemeClr val="tx1"/>
                  </a:solidFill>
                </a:rPr>
                <a:t>УФК</a:t>
              </a:r>
              <a:endParaRPr lang="ru-RU" sz="1300" dirty="0">
                <a:solidFill>
                  <a:schemeClr val="tx1"/>
                </a:solidFill>
              </a:endParaRPr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7093604" y="4465337"/>
              <a:ext cx="479844" cy="289147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00" dirty="0" smtClean="0">
                  <a:solidFill>
                    <a:schemeClr val="tx1"/>
                  </a:solidFill>
                </a:rPr>
                <a:t>УФК</a:t>
              </a:r>
              <a:endParaRPr lang="ru-RU" sz="1300" dirty="0">
                <a:solidFill>
                  <a:schemeClr val="tx1"/>
                </a:solidFill>
              </a:endParaRPr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6647884" y="3029353"/>
              <a:ext cx="1357740" cy="289147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500" dirty="0" smtClean="0">
                  <a:solidFill>
                    <a:schemeClr val="tx1"/>
                  </a:solidFill>
                </a:rPr>
                <a:t>Казначейство</a:t>
              </a:r>
              <a:endParaRPr lang="ru-RU" sz="1500" dirty="0">
                <a:solidFill>
                  <a:schemeClr val="tx1"/>
                </a:solidFill>
              </a:endParaRPr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6341122" y="3563879"/>
              <a:ext cx="1984809" cy="368521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500" dirty="0" smtClean="0">
                  <a:solidFill>
                    <a:schemeClr val="tx1"/>
                  </a:solidFill>
                </a:rPr>
                <a:t>МОУ ФК</a:t>
              </a:r>
              <a:endParaRPr lang="ru-RU" sz="15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307287" y="3274097"/>
              <a:ext cx="721713" cy="2694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500" b="1" dirty="0" smtClean="0">
                  <a:solidFill>
                    <a:srgbClr val="FF0000"/>
                  </a:solidFill>
                </a:rPr>
                <a:t>+1 день</a:t>
              </a:r>
              <a:endParaRPr lang="ru-RU" sz="1500" b="1" dirty="0">
                <a:solidFill>
                  <a:srgbClr val="FF0000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307287" y="4072938"/>
              <a:ext cx="721713" cy="2694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500" b="1" dirty="0" smtClean="0">
                  <a:solidFill>
                    <a:srgbClr val="FF0000"/>
                  </a:solidFill>
                </a:rPr>
                <a:t>+1 день</a:t>
              </a:r>
              <a:endParaRPr lang="ru-RU" sz="15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2652958" y="5283845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Представление Информации ПБС</a:t>
            </a:r>
            <a:endParaRPr lang="ru-RU" sz="1400" dirty="0"/>
          </a:p>
        </p:txBody>
      </p:sp>
      <p:sp>
        <p:nvSpPr>
          <p:cNvPr id="56" name="TextBox 55"/>
          <p:cNvSpPr txBox="1"/>
          <p:nvPr/>
        </p:nvSpPr>
        <p:spPr>
          <a:xfrm>
            <a:off x="2652958" y="4963577"/>
            <a:ext cx="13326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ПБС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 ТОФК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29250" y="2293894"/>
            <a:ext cx="20162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Отмена приостановления операций</a:t>
            </a:r>
            <a:endParaRPr lang="ru-RU" sz="1400" dirty="0"/>
          </a:p>
        </p:txBody>
      </p:sp>
      <p:sp>
        <p:nvSpPr>
          <p:cNvPr id="58" name="TextBox 57"/>
          <p:cNvSpPr txBox="1"/>
          <p:nvPr/>
        </p:nvSpPr>
        <p:spPr>
          <a:xfrm>
            <a:off x="6629250" y="2030776"/>
            <a:ext cx="684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ТОФК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629250" y="1556644"/>
            <a:ext cx="95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+1 день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6677251" y="1556644"/>
            <a:ext cx="0" cy="496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125673" y="5256169"/>
            <a:ext cx="20162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Отмена приостановления операций</a:t>
            </a:r>
            <a:endParaRPr lang="ru-RU" sz="1400" dirty="0"/>
          </a:p>
        </p:txBody>
      </p:sp>
      <p:sp>
        <p:nvSpPr>
          <p:cNvPr id="62" name="TextBox 61"/>
          <p:cNvSpPr txBox="1"/>
          <p:nvPr/>
        </p:nvSpPr>
        <p:spPr>
          <a:xfrm>
            <a:off x="4125673" y="4935901"/>
            <a:ext cx="684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ТОФК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040855" y="2293894"/>
            <a:ext cx="20162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Направление уведомлений </a:t>
            </a:r>
            <a:r>
              <a:rPr lang="ru-RU" sz="1400" dirty="0" smtClean="0"/>
              <a:t>об отмене приостановления операций</a:t>
            </a:r>
            <a:endParaRPr lang="ru-RU" sz="1400" dirty="0"/>
          </a:p>
        </p:txBody>
      </p:sp>
      <p:sp>
        <p:nvSpPr>
          <p:cNvPr id="64" name="TextBox 63"/>
          <p:cNvSpPr txBox="1"/>
          <p:nvPr/>
        </p:nvSpPr>
        <p:spPr>
          <a:xfrm>
            <a:off x="8040855" y="2030776"/>
            <a:ext cx="684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ТОФК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040855" y="1556644"/>
            <a:ext cx="95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+1 день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8065996" y="1556644"/>
            <a:ext cx="0" cy="496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6616291" y="5256168"/>
            <a:ext cx="2016224" cy="115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Направление уведомлений </a:t>
            </a:r>
            <a:r>
              <a:rPr lang="ru-RU" sz="1400" dirty="0" smtClean="0"/>
              <a:t>об отмене приостановления операций</a:t>
            </a:r>
            <a:endParaRPr lang="ru-RU" sz="1400" dirty="0"/>
          </a:p>
        </p:txBody>
      </p:sp>
      <p:sp>
        <p:nvSpPr>
          <p:cNvPr id="68" name="TextBox 67"/>
          <p:cNvSpPr txBox="1"/>
          <p:nvPr/>
        </p:nvSpPr>
        <p:spPr>
          <a:xfrm>
            <a:off x="6616291" y="4935901"/>
            <a:ext cx="684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ТОФК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>
            <a:off x="2743081" y="4944527"/>
            <a:ext cx="5292000" cy="19050"/>
          </a:xfrm>
          <a:prstGeom prst="line">
            <a:avLst/>
          </a:prstGeom>
          <a:ln w="63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9408645" y="2293894"/>
            <a:ext cx="20162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Формирование отрицательных расходных </a:t>
            </a:r>
          </a:p>
          <a:p>
            <a:r>
              <a:rPr lang="ru-RU" sz="1400" dirty="0" smtClean="0"/>
              <a:t>расписаний </a:t>
            </a:r>
          </a:p>
          <a:p>
            <a:r>
              <a:rPr lang="ru-RU" sz="1400" dirty="0" smtClean="0"/>
              <a:t>для отзыва </a:t>
            </a:r>
          </a:p>
          <a:p>
            <a:r>
              <a:rPr lang="ru-RU" sz="1400" dirty="0" smtClean="0"/>
              <a:t>ЛБО со счетов </a:t>
            </a:r>
          </a:p>
          <a:p>
            <a:r>
              <a:rPr lang="ru-RU" sz="1400" dirty="0" smtClean="0"/>
              <a:t>ПБС</a:t>
            </a:r>
            <a:endParaRPr lang="ru-RU" sz="1400" dirty="0"/>
          </a:p>
        </p:txBody>
      </p:sp>
      <p:sp>
        <p:nvSpPr>
          <p:cNvPr id="69" name="TextBox 68"/>
          <p:cNvSpPr txBox="1"/>
          <p:nvPr/>
        </p:nvSpPr>
        <p:spPr>
          <a:xfrm>
            <a:off x="9408645" y="2030776"/>
            <a:ext cx="684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ТОФК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408645" y="1556644"/>
            <a:ext cx="154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10-11.10.2016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>
            <a:off x="9456646" y="1556644"/>
            <a:ext cx="0" cy="496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10786746" y="2293894"/>
            <a:ext cx="138800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Формирование отрицательных расходных </a:t>
            </a:r>
          </a:p>
          <a:p>
            <a:r>
              <a:rPr lang="ru-RU" sz="1400" dirty="0" smtClean="0"/>
              <a:t>расписаний </a:t>
            </a:r>
          </a:p>
          <a:p>
            <a:r>
              <a:rPr lang="ru-RU" sz="1400" dirty="0" smtClean="0"/>
              <a:t>для </a:t>
            </a:r>
            <a:r>
              <a:rPr lang="ru-RU" sz="1400" dirty="0"/>
              <a:t>отзыва </a:t>
            </a:r>
            <a:endParaRPr lang="ru-RU" sz="1400" dirty="0" smtClean="0"/>
          </a:p>
          <a:p>
            <a:r>
              <a:rPr lang="ru-RU" sz="1400" dirty="0" smtClean="0"/>
              <a:t>ЛБО </a:t>
            </a:r>
            <a:r>
              <a:rPr lang="ru-RU" sz="1400" dirty="0"/>
              <a:t>со счетов </a:t>
            </a:r>
            <a:endParaRPr lang="ru-RU" sz="1400" dirty="0" smtClean="0"/>
          </a:p>
          <a:p>
            <a:r>
              <a:rPr lang="ru-RU" sz="1400" dirty="0" smtClean="0"/>
              <a:t>РБС</a:t>
            </a:r>
            <a:endParaRPr lang="ru-RU" sz="1400" dirty="0"/>
          </a:p>
        </p:txBody>
      </p:sp>
      <p:sp>
        <p:nvSpPr>
          <p:cNvPr id="74" name="TextBox 73"/>
          <p:cNvSpPr txBox="1"/>
          <p:nvPr/>
        </p:nvSpPr>
        <p:spPr>
          <a:xfrm>
            <a:off x="10786746" y="2030776"/>
            <a:ext cx="684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ТОФК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0786746" y="1556644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12.10.2016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76" name="Прямая соединительная линия 75"/>
          <p:cNvCxnSpPr/>
          <p:nvPr/>
        </p:nvCxnSpPr>
        <p:spPr>
          <a:xfrm>
            <a:off x="10825543" y="1556644"/>
            <a:ext cx="0" cy="496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489667" y="2291026"/>
            <a:ext cx="143468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Направление уведомлений </a:t>
            </a:r>
            <a:endParaRPr lang="ru-RU" sz="1400" dirty="0" smtClean="0"/>
          </a:p>
          <a:p>
            <a:r>
              <a:rPr lang="ru-RU" sz="1400" dirty="0" smtClean="0"/>
              <a:t>о приостанов-</a:t>
            </a:r>
          </a:p>
          <a:p>
            <a:r>
              <a:rPr lang="ru-RU" sz="1400" dirty="0" smtClean="0"/>
              <a:t>лении операций </a:t>
            </a:r>
          </a:p>
          <a:p>
            <a:r>
              <a:rPr lang="ru-RU" sz="1400" dirty="0" smtClean="0"/>
              <a:t>на </a:t>
            </a:r>
            <a:r>
              <a:rPr lang="ru-RU" sz="1400" dirty="0"/>
              <a:t>лицевых </a:t>
            </a:r>
            <a:endParaRPr lang="ru-RU" sz="1400" dirty="0" smtClean="0"/>
          </a:p>
          <a:p>
            <a:r>
              <a:rPr lang="ru-RU" sz="1400" dirty="0" smtClean="0"/>
              <a:t>счетах</a:t>
            </a:r>
            <a:endParaRPr lang="ru-RU" sz="1400" dirty="0"/>
          </a:p>
        </p:txBody>
      </p:sp>
      <p:sp>
        <p:nvSpPr>
          <p:cNvPr id="78" name="TextBox 77"/>
          <p:cNvSpPr txBox="1"/>
          <p:nvPr/>
        </p:nvSpPr>
        <p:spPr>
          <a:xfrm>
            <a:off x="1489667" y="2039402"/>
            <a:ext cx="684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ТОФК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80" name="Прямая соединительная линия 79"/>
          <p:cNvCxnSpPr/>
          <p:nvPr/>
        </p:nvCxnSpPr>
        <p:spPr>
          <a:xfrm>
            <a:off x="1546251" y="1565270"/>
            <a:ext cx="0" cy="496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115733" y="2291026"/>
            <a:ext cx="16387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Приостановление </a:t>
            </a:r>
          </a:p>
          <a:p>
            <a:r>
              <a:rPr lang="ru-RU" sz="1400" dirty="0" smtClean="0"/>
              <a:t>операций по </a:t>
            </a:r>
          </a:p>
          <a:p>
            <a:r>
              <a:rPr lang="ru-RU" sz="1400" dirty="0" smtClean="0"/>
              <a:t>постановке </a:t>
            </a:r>
          </a:p>
          <a:p>
            <a:r>
              <a:rPr lang="ru-RU" sz="1400" dirty="0" smtClean="0"/>
              <a:t>на учет БО, </a:t>
            </a:r>
          </a:p>
          <a:p>
            <a:r>
              <a:rPr lang="ru-RU" sz="1400" dirty="0" smtClean="0"/>
              <a:t>подлежащих </a:t>
            </a:r>
          </a:p>
          <a:p>
            <a:r>
              <a:rPr lang="ru-RU" sz="1400" dirty="0" smtClean="0"/>
              <a:t>исполнению </a:t>
            </a:r>
          </a:p>
          <a:p>
            <a:r>
              <a:rPr lang="ru-RU" sz="1400" dirty="0" smtClean="0"/>
              <a:t>в 2016 году, </a:t>
            </a:r>
          </a:p>
          <a:p>
            <a:r>
              <a:rPr lang="ru-RU" sz="1400" dirty="0" smtClean="0"/>
              <a:t>принятых после </a:t>
            </a:r>
          </a:p>
          <a:p>
            <a:r>
              <a:rPr lang="ru-RU" sz="1400" dirty="0" smtClean="0"/>
              <a:t>30.09.2016</a:t>
            </a:r>
            <a:endParaRPr lang="ru-RU" sz="1400" dirty="0"/>
          </a:p>
        </p:txBody>
      </p:sp>
      <p:sp>
        <p:nvSpPr>
          <p:cNvPr id="82" name="TextBox 81"/>
          <p:cNvSpPr txBox="1"/>
          <p:nvPr/>
        </p:nvSpPr>
        <p:spPr>
          <a:xfrm>
            <a:off x="115734" y="2039402"/>
            <a:ext cx="684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ТОФК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15734" y="1565270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03.10.2016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84" name="Прямая соединительная линия 83"/>
          <p:cNvCxnSpPr/>
          <p:nvPr/>
        </p:nvCxnSpPr>
        <p:spPr>
          <a:xfrm>
            <a:off x="155066" y="1487636"/>
            <a:ext cx="0" cy="511200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12073330" y="1484768"/>
            <a:ext cx="0" cy="511200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2187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2050" y="25463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48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52932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17788</TotalTime>
  <Words>631</Words>
  <Application>Microsoft Office PowerPoint</Application>
  <PresentationFormat>Произвольный</PresentationFormat>
  <Paragraphs>147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1_Тема Office</vt:lpstr>
      <vt:lpstr>Реализация мероприятий  по отзыву лимитов бюджетных обязательств, предусмотренных п.11.1  постановления Правительства России  от 28 декабря 2015 г. № 1456</vt:lpstr>
      <vt:lpstr>Нормативное правовое регулирование отзыва ЛБО</vt:lpstr>
      <vt:lpstr>п.11(1) Постановления Правительства России № 1456</vt:lpstr>
      <vt:lpstr>Отзыв ЛБО</vt:lpstr>
      <vt:lpstr>Схема доведения Информации о решениях Президента России и Правительства России</vt:lpstr>
      <vt:lpstr>Бизнес-процесс отзыва ЛБО</vt:lpstr>
      <vt:lpstr>Презентация PowerPoint</vt:lpstr>
      <vt:lpstr>Презентация PowerPoint</vt:lpstr>
      <vt:lpstr>Бланк «Информация ПБС» (приложение 2 к совместному письму Минфина и Казначейства)</vt:lpstr>
      <vt:lpstr> Коды видов расходов, по которым осуществляется отзыв ЛБО</vt:lpstr>
      <vt:lpstr>График совершения операций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Кузьменкова Елена Андреевна</cp:lastModifiedBy>
  <cp:revision>995</cp:revision>
  <cp:lastPrinted>2016-09-07T14:06:24Z</cp:lastPrinted>
  <dcterms:created xsi:type="dcterms:W3CDTF">2015-03-03T16:27:21Z</dcterms:created>
  <dcterms:modified xsi:type="dcterms:W3CDTF">2016-09-08T05:58:50Z</dcterms:modified>
</cp:coreProperties>
</file>