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C1CCD2"/>
    <a:srgbClr val="245A8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7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3B0DD-E5BB-4E96-BEA9-81FCE60C8493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76FC5-05D4-44B8-A3A9-548A99B71F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6921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3E4D5-3EAE-4792-ADFB-3F4414F67625}" type="datetimeFigureOut">
              <a:rPr lang="ru-RU" smtClean="0"/>
              <a:t>23.03.2022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5BDAA6-42B6-455B-B1E6-49E0DD9A61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1188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DAA6-42B6-455B-B1E6-49E0DD9A61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63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DAA6-42B6-455B-B1E6-49E0DD9A61B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930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BDAA6-42B6-455B-B1E6-49E0DD9A61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883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A159A-A7EA-433C-AF62-0DF82D4CF4B6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0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54384-7C28-4FA0-BA18-4C4D36B9FC44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22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35C1-D5F8-4014-A87F-13B169C95F9D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252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BB408-9AC2-49A6-9385-394BFDCD3720}" type="datetime1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73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E0B23-F1FB-47EC-A167-F309BAA1C07B}" type="datetime1">
              <a:rPr lang="ru-RU" smtClean="0"/>
              <a:t>23.03.2022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473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79F04-59EC-406F-A3B2-E5CA820BBCAE}" type="datetime1">
              <a:rPr lang="ru-RU" smtClean="0"/>
              <a:t>23.03.2022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534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6C68-BDD0-48FF-BBFB-85B16409DEEC}" type="datetime1">
              <a:rPr lang="ru-RU" smtClean="0"/>
              <a:t>23.03.2022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96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19E7F-EB71-461E-8531-B326C4D55E40}" type="datetime1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A3BE7-45A2-4BB2-9BCB-B33264832015}" type="datetime1">
              <a:rPr lang="ru-RU" smtClean="0"/>
              <a:t>23.03.2022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91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67C61-1BAF-4C12-B128-DA77C50F4634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22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95CF1-2E62-4AA6-90FC-B15A3696E2BF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72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ECB45-14CA-4671-A61F-85796FBDF6FE}" type="datetime1">
              <a:rPr lang="ru-RU" smtClean="0"/>
              <a:t>23.03.2022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8B8A2-6D5E-453D-B108-68EC2AA1D5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546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1" y="6265220"/>
            <a:ext cx="12191999" cy="584626"/>
          </a:xfrm>
          <a:prstGeom prst="rect">
            <a:avLst/>
          </a:prstGeom>
          <a:noFill/>
        </p:spPr>
        <p:txBody>
          <a:bodyPr wrap="square" lIns="91292" tIns="45646" rIns="91292" bIns="45646">
            <a:spAutoFit/>
          </a:bodyPr>
          <a:lstStyle/>
          <a:p>
            <a:pPr algn="ctr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Севастополь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24"/>
          <p:cNvSpPr>
            <a:spLocks noChangeArrowheads="1"/>
          </p:cNvSpPr>
          <p:nvPr/>
        </p:nvSpPr>
        <p:spPr bwMode="auto">
          <a:xfrm>
            <a:off x="0" y="4256799"/>
            <a:ext cx="12192000" cy="338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292" tIns="45646" rIns="91292" bIns="45646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казначейского сопровождения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Прямоугольник 124"/>
          <p:cNvSpPr>
            <a:spLocks noChangeArrowheads="1"/>
          </p:cNvSpPr>
          <p:nvPr/>
        </p:nvSpPr>
        <p:spPr bwMode="auto">
          <a:xfrm>
            <a:off x="641349" y="2196592"/>
            <a:ext cx="10909300" cy="1815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292" tIns="45646" rIns="91292" bIns="45646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осуществления  санкционирования расходов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казначейском сопровождении целевых средств,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утвержденный приказом Минфина России</a:t>
            </a:r>
            <a:endParaRPr lang="en-US" sz="28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.12.202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95999" y="4670342"/>
            <a:ext cx="36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18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200274" y="233255"/>
            <a:ext cx="8886826" cy="436986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Санкционирование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расходов при казначейском сопровождении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4381" y="2351574"/>
            <a:ext cx="7592319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году санкционирование расходов юридических лиц осуществляется</a:t>
            </a: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 основании </a:t>
            </a:r>
            <a:r>
              <a:rPr kumimoji="0" lang="en-US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Приказа Минфина России от</a:t>
            </a:r>
            <a:r>
              <a:rPr kumimoji="0" lang="ru-RU" b="1" i="0" u="sng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b="1" i="0" u="sng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kumimoji="0" lang="ru-RU" b="1" i="0" u="sng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.12.202</a:t>
            </a:r>
            <a:r>
              <a:rPr kumimoji="0" lang="en-US" b="1" i="0" u="sng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kumimoji="0" lang="ru-RU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u="sng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en-US" b="1" u="sng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214</a:t>
            </a:r>
            <a:r>
              <a:rPr lang="ru-RU" b="1" u="sng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endParaRPr kumimoji="0" lang="en-US" b="1" i="0" u="sng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sz="16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«Об утверждении Порядка осуществления территориальными органами Федерального казначейства операций со средствами участников казначейского сопровождения»</a:t>
            </a:r>
            <a:r>
              <a:rPr lang="en-US" sz="1600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– Порядок)</a:t>
            </a:r>
            <a:r>
              <a:rPr lang="en-US" sz="1600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sz="1600" b="1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99681" y="6488668"/>
            <a:ext cx="7592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kern="0" dirty="0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707" y="1006807"/>
            <a:ext cx="3859225" cy="5456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272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827" y="1346466"/>
            <a:ext cx="4520359" cy="29171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99681" y="6488668"/>
            <a:ext cx="7592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kern="0" dirty="0" smtClean="0">
                <a:solidFill>
                  <a:schemeClr val="accent1">
                    <a:lumMod val="50000"/>
                  </a:schemeClr>
                </a:solidFill>
                <a:latin typeface="Cambria"/>
              </a:rPr>
              <a:t>3</a:t>
            </a:r>
            <a:endParaRPr lang="ru-RU" kern="0" dirty="0">
              <a:solidFill>
                <a:schemeClr val="accent1">
                  <a:lumMod val="50000"/>
                </a:schemeClr>
              </a:solidFill>
              <a:latin typeface="Cambria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1925" y="1302397"/>
            <a:ext cx="6935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Согласно п. </a:t>
            </a: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r>
              <a:rPr lang="en-US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Порядка</a:t>
            </a:r>
            <a:r>
              <a:rPr lang="en-US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61925" y="1753350"/>
            <a:ext cx="71680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Для санкционирования операций с целевыми средствами участник казначейского сопровождения формирует и представляет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территориальный орган Федерального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казначейства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Сведения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операциях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целевыми средствами на 20__  год </a:t>
            </a:r>
            <a:endParaRPr lang="en-US" sz="1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 плановый период 20__ 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20__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годов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Приложение № 1 Порядка)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далее 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Сведения)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1925" y="3324524"/>
            <a:ext cx="6935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Согласно п. </a:t>
            </a:r>
            <a:r>
              <a:rPr lang="en-US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8 </a:t>
            </a: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Порядка</a:t>
            </a:r>
            <a:r>
              <a:rPr lang="en-US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1924" y="3746219"/>
            <a:ext cx="66371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Государственный заказчик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/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юридическое лицо, являющееся заказчиком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 договору, </a:t>
            </a:r>
            <a:r>
              <a:rPr lang="ru-RU" sz="14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 позднее 10 рабочего дня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 дня поступления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 участника казначейского сопровождения Сведений </a:t>
            </a:r>
            <a:r>
              <a:rPr lang="ru-RU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утверждает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их на срок действия документа, обосновывающего обязательство, или </a:t>
            </a:r>
            <a:r>
              <a:rPr lang="ru-RU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направляет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участнику казначейского сопровождения </a:t>
            </a:r>
            <a:r>
              <a:rPr lang="ru-RU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лицу уведомление </a:t>
            </a:r>
            <a:r>
              <a:rPr lang="en-US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 отказе в утверждении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Сведений, в случае, если источники поступлений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 направления расходования целевых средств, указанные в Сведениях,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 соответствуют результатам их предоставления, с указанием причины,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 которой они не могут быть утверждены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4449" y="3111337"/>
            <a:ext cx="4674991" cy="29878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Прямоугольник 19"/>
          <p:cNvSpPr/>
          <p:nvPr/>
        </p:nvSpPr>
        <p:spPr>
          <a:xfrm>
            <a:off x="2200274" y="233255"/>
            <a:ext cx="8886826" cy="436986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Санкционирование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расходов при казначейском сопровождении </a:t>
            </a:r>
          </a:p>
        </p:txBody>
      </p:sp>
    </p:spTree>
    <p:extLst>
      <p:ext uri="{BB962C8B-B14F-4D97-AF65-F5344CB8AC3E}">
        <p14:creationId xmlns:p14="http://schemas.microsoft.com/office/powerpoint/2010/main" val="30122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8400" y="6492875"/>
            <a:ext cx="2743200" cy="365125"/>
          </a:xfrm>
        </p:spPr>
        <p:txBody>
          <a:bodyPr/>
          <a:lstStyle/>
          <a:p>
            <a:fld id="{B158B8A2-6D5E-453D-B108-68EC2AA1D5F2}" type="slidenum">
              <a:rPr lang="ru-RU" sz="18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25" y="968746"/>
            <a:ext cx="6935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Сведениях обязательно указывается</a:t>
            </a:r>
            <a:r>
              <a:rPr lang="en-US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</a:t>
            </a:r>
            <a:endParaRPr lang="en-US" kern="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50399" y="1845189"/>
            <a:ext cx="64759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источники поступлений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целевых средств, а также </a:t>
            </a:r>
            <a:r>
              <a:rPr lang="ru-RU" sz="14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направления расходования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целевых средств, соответствующие результатам, определенным при предоставлении целевых средств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1956852" y="2583853"/>
            <a:ext cx="182910" cy="321522"/>
          </a:xfrm>
          <a:prstGeom prst="downArrow">
            <a:avLst/>
          </a:prstGeom>
          <a:solidFill>
            <a:schemeClr val="bg1"/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0399" y="2996410"/>
            <a:ext cx="2737130" cy="908641"/>
          </a:xfrm>
          <a:prstGeom prst="round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поступления целевых средств </a:t>
            </a:r>
            <a:endParaRPr lang="ru-RU" sz="1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№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к Порядку)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>
            <a:off x="5062190" y="2583853"/>
            <a:ext cx="182910" cy="321522"/>
          </a:xfrm>
          <a:prstGeom prst="downArrow">
            <a:avLst/>
          </a:prstGeom>
          <a:solidFill>
            <a:schemeClr val="bg1"/>
          </a:solidFill>
          <a:ln w="38100">
            <a:solidFill>
              <a:srgbClr val="1F4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5736" y="2996409"/>
            <a:ext cx="2799064" cy="908641"/>
          </a:xfrm>
          <a:prstGeom prst="round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 расходования целевых средств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№ </a:t>
            </a: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Порядку)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50399" y="4058568"/>
            <a:ext cx="66791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УФК по г. Севастополю осуществляет </a:t>
            </a:r>
            <a:r>
              <a:rPr lang="ru-RU" sz="14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проверку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представленных юридическим лицом Сведений на соответствие пунктам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4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– 10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Порядка, и не позднее рабочего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дня,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следующего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за днем представления сведений: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2515" y="1439790"/>
            <a:ext cx="74973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информация, указанная в сносках Приложения № 1 Порядка</a:t>
            </a:r>
            <a:r>
              <a:rPr lang="en-US" sz="14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4525" y="1488224"/>
            <a:ext cx="255531" cy="25553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4524" y="1986901"/>
            <a:ext cx="255531" cy="25553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75" y="5905679"/>
            <a:ext cx="271480" cy="271480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762514" y="4868048"/>
            <a:ext cx="87432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отражает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показатели Сведений на лицевом счете в случае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соответствия указанным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пунктам;</a:t>
            </a: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возвращает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Сведения в соответствии с п. 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35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Порядка в случае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несоответствия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указанным</a:t>
            </a:r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пунктам.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2" y="5334935"/>
            <a:ext cx="272074" cy="272074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2124" y="4913928"/>
            <a:ext cx="255531" cy="255531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762514" y="5779990"/>
            <a:ext cx="9219685" cy="532417"/>
          </a:xfrm>
          <a:prstGeom prst="roundRect">
            <a:avLst/>
          </a:prstGeom>
          <a:solidFill>
            <a:srgbClr val="1F4E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6" tIns="32653" rIns="65306" bIns="32653" rtlCol="0" anchor="ctr"/>
          <a:lstStyle/>
          <a:p>
            <a:pPr marL="90488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перечислении целевых средств заказчиком на лицевой счет исполнителя необходимо указать код поступления, в противном случае средства зачислятся на лицевой счет </a:t>
            </a:r>
            <a:r>
              <a:rPr lang="ru-RU" sz="14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права расходования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t="5555"/>
          <a:stretch/>
        </p:blipFill>
        <p:spPr>
          <a:xfrm>
            <a:off x="6726159" y="1357501"/>
            <a:ext cx="5404481" cy="36841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26" name="Прямоугольник 25"/>
          <p:cNvSpPr/>
          <p:nvPr/>
        </p:nvSpPr>
        <p:spPr>
          <a:xfrm>
            <a:off x="2200274" y="233255"/>
            <a:ext cx="8886826" cy="436986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Санкционирование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расходов при казначейском сопровождении </a:t>
            </a:r>
          </a:p>
        </p:txBody>
      </p:sp>
    </p:spTree>
    <p:extLst>
      <p:ext uri="{BB962C8B-B14F-4D97-AF65-F5344CB8AC3E}">
        <p14:creationId xmlns:p14="http://schemas.microsoft.com/office/powerpoint/2010/main" val="374601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4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886" y="2759552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ИГК (идентификатор соглашения, государственного контракта)</a:t>
            </a:r>
            <a:r>
              <a:rPr lang="en-US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 smtClean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61924" y="1856289"/>
            <a:ext cx="71786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распоряжении (платёжном поручении) </a:t>
            </a:r>
            <a:r>
              <a:rPr lang="ru-RU" sz="15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обязательно </a:t>
            </a:r>
            <a:r>
              <a:rPr lang="ru-RU" sz="15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указывается: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61924" y="1045069"/>
            <a:ext cx="66325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Территориальный орган Федерального казначейства при санкционировании целевых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u="sng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осуществляет </a:t>
            </a:r>
            <a:r>
              <a:rPr lang="ru-RU" sz="1400" u="sng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проверку</a:t>
            </a:r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представленных юридическим лицом </a:t>
            </a:r>
            <a:r>
              <a:rPr lang="ru-RU" sz="1400" u="sng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распоряжений</a:t>
            </a:r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направлениям </a:t>
            </a:r>
            <a:r>
              <a:rPr lang="ru-RU" sz="1400" u="sng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пункта </a:t>
            </a:r>
            <a:r>
              <a:rPr lang="en-US" sz="1400" u="sng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ru-RU" sz="1400" u="sng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Порядка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8400" y="6492875"/>
            <a:ext cx="2743200" cy="365125"/>
          </a:xfrm>
        </p:spPr>
        <p:txBody>
          <a:bodyPr/>
          <a:lstStyle/>
          <a:p>
            <a:fld id="{B158B8A2-6D5E-453D-B108-68EC2AA1D5F2}" type="slidenum">
              <a:rPr lang="ru-RU" sz="180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0126" y="2761870"/>
            <a:ext cx="255531" cy="255531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536396" y="3162189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ИНН, КПП, банковские реквизиты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 smtClean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5172" y="3187576"/>
            <a:ext cx="255531" cy="255531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536396" y="2356318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плательщика и получателя средств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 smtClean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636" y="2358636"/>
            <a:ext cx="255531" cy="255531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593604" y="4303773"/>
            <a:ext cx="59838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Детализированный </a:t>
            </a:r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направления расходования целевых средств</a:t>
            </a:r>
            <a:r>
              <a:rPr lang="en-US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081" y="4342195"/>
            <a:ext cx="255531" cy="25553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590274" y="5204853"/>
            <a:ext cx="596677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Краткое содержание операции, соответствующее укрупнённому коду направления расходования целевых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включенного 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Сведения)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61924" y="3504398"/>
            <a:ext cx="589746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текстовом назначении распоряжения</a:t>
            </a:r>
            <a:r>
              <a:rPr lang="en-US" sz="15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:</a:t>
            </a:r>
            <a:endParaRPr lang="ru-RU" sz="1500" b="1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635" y="3950424"/>
            <a:ext cx="255531" cy="255531"/>
          </a:xfrm>
          <a:prstGeom prst="rect">
            <a:avLst/>
          </a:prstGeom>
        </p:spPr>
      </p:pic>
      <p:sp>
        <p:nvSpPr>
          <p:cNvPr id="49" name="Прямоугольник 48"/>
          <p:cNvSpPr/>
          <p:nvPr/>
        </p:nvSpPr>
        <p:spPr>
          <a:xfrm>
            <a:off x="571489" y="3908184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Лицевой счет плательщика (в скобках)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90275" y="4669925"/>
            <a:ext cx="5966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(тип, </a:t>
            </a:r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номер, дата) государственного контракта (контракта, договора, соглашения), на основании которого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 лицевой счёт;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6969" y="4779405"/>
            <a:ext cx="255531" cy="255531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081" y="5254805"/>
            <a:ext cx="255531" cy="255531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590274" y="5863989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Реквизиты представляемых </a:t>
            </a:r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документов-оснований</a:t>
            </a:r>
            <a:r>
              <a:rPr lang="en-US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5080" y="5878666"/>
            <a:ext cx="255531" cy="255531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590274" y="6182037"/>
            <a:ext cx="54832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400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Отметка о НДС и его сумма.</a:t>
            </a:r>
            <a:endParaRPr lang="ru-RU" sz="1400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5172" y="6217266"/>
            <a:ext cx="255531" cy="2555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t="2459"/>
          <a:stretch/>
        </p:blipFill>
        <p:spPr>
          <a:xfrm>
            <a:off x="6734547" y="2196767"/>
            <a:ext cx="5279950" cy="43433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Прямоугольник 35"/>
          <p:cNvSpPr/>
          <p:nvPr/>
        </p:nvSpPr>
        <p:spPr>
          <a:xfrm>
            <a:off x="2200274" y="233255"/>
            <a:ext cx="8886826" cy="436986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Санкционирование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расходов при казначейском сопровождении 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10140675" y="2259191"/>
            <a:ext cx="125651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kern="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Образец</a:t>
            </a:r>
            <a:endParaRPr lang="ru-RU" sz="1500" b="1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4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161925" y="4735183"/>
            <a:ext cx="61473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В случае представления к распоряжению (платежному поручению) </a:t>
            </a:r>
            <a:r>
              <a:rPr lang="ru-RU" sz="1400" b="1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большого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количества документов оснований (товарные накладные, акты, УПД и т.д.) используется реестр документов-оснований.</a:t>
            </a:r>
            <a:endParaRPr lang="en-US" sz="1400" dirty="0" smtClean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400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8400" y="6492875"/>
            <a:ext cx="2743200" cy="365125"/>
          </a:xfrm>
        </p:spPr>
        <p:txBody>
          <a:bodyPr/>
          <a:lstStyle/>
          <a:p>
            <a:fld id="{B158B8A2-6D5E-453D-B108-68EC2AA1D5F2}" type="slidenum">
              <a:rPr lang="ru-RU" sz="180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61924" y="4318630"/>
            <a:ext cx="6228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Реестр документов-оснований.</a:t>
            </a:r>
            <a:endParaRPr lang="ru-RU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61925" y="1585750"/>
            <a:ext cx="68598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u="sng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В расшифровке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распоряжения (платежного поручения) необходимо </a:t>
            </a:r>
            <a:r>
              <a:rPr lang="ru-RU" sz="1400" u="sng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указать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детализированный код расходов,</a:t>
            </a:r>
            <a:r>
              <a:rPr lang="en-US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сумму средств распоряжения, а также указать информацию о лицах, подписывающих документ</a:t>
            </a:r>
            <a:r>
              <a:rPr lang="en-US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должность, расшифровку подписи (ФИО), а также дату подписания документа.</a:t>
            </a:r>
            <a:endParaRPr lang="en-US" sz="1400" dirty="0" smtClean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400" dirty="0" smtClean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u="sng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Код цели </a:t>
            </a:r>
            <a:r>
              <a:rPr lang="ru-RU" sz="1400" u="sng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получателя</a:t>
            </a:r>
            <a:r>
              <a:rPr lang="ru-RU" sz="14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указывается 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при перечислении </a:t>
            </a:r>
            <a:r>
              <a:rPr lang="ru-RU" sz="1400" u="sng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авансового платежа</a:t>
            </a:r>
            <a:r>
              <a:rPr lang="ru-RU" sz="14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71 </a:t>
            </a:r>
            <a:r>
              <a:rPr lang="ru-RU" sz="14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лицевой счет исполнителя (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соисполнителя)</a:t>
            </a:r>
            <a:r>
              <a:rPr lang="en-US" sz="1400" dirty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При электронном заполнении распоряжения необходимо </a:t>
            </a:r>
            <a:r>
              <a:rPr lang="ru-RU" sz="1400" u="sng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прикрепить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 во вложения </a:t>
            </a:r>
            <a:r>
              <a:rPr lang="ru-RU" sz="1400" u="sng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сканированные копии документов-оснований </a:t>
            </a: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и подтверждающих документов, а также указать их реквизиты (тип, номер, дата) в реестре документов-оснований либо </a:t>
            </a:r>
            <a:r>
              <a:rPr lang="en-US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в текстовом назначении распоряжения. </a:t>
            </a:r>
            <a:endParaRPr lang="en-US" sz="1400" dirty="0" smtClean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1924" y="1113502"/>
            <a:ext cx="6228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Расшифровка распоряжения (платежного поручения)</a:t>
            </a:r>
            <a:endParaRPr lang="ru-RU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42158" flipH="1">
            <a:off x="5910256" y="5194912"/>
            <a:ext cx="1228292" cy="122829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3664" y="1344953"/>
            <a:ext cx="3616817" cy="51243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200274" y="233255"/>
            <a:ext cx="8886826" cy="436986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Санкционирование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Calibri" pitchFamily="34" charset="0"/>
                <a:cs typeface="Arial" panose="020B0604020202020204" pitchFamily="34" charset="0"/>
              </a:rPr>
              <a:t>расходов при казначейском сопровождении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549375" y="1348414"/>
            <a:ext cx="12565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kern="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Образец</a:t>
            </a:r>
            <a:endParaRPr lang="ru-RU" sz="1200" b="1" kern="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93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69987"/>
            <a:ext cx="752475" cy="7524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73392" y="183293"/>
            <a:ext cx="1731708" cy="528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rgbClr val="245A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                      ПО Г. СЕВАСТОПОЛЮ</a:t>
            </a:r>
            <a:endParaRPr lang="ru-RU" sz="800" dirty="0">
              <a:solidFill>
                <a:srgbClr val="245A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74170"/>
            <a:ext cx="10800000" cy="2376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540096"/>
            <a:ext cx="12192000" cy="25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bject 9"/>
          <p:cNvSpPr/>
          <p:nvPr/>
        </p:nvSpPr>
        <p:spPr>
          <a:xfrm>
            <a:off x="9750593" y="794611"/>
            <a:ext cx="2441407" cy="5414533"/>
          </a:xfrm>
          <a:prstGeom prst="rect">
            <a:avLst/>
          </a:prstGeom>
          <a:blipFill dpi="0" rotWithShape="1">
            <a:blip r:embed="rId3" cstate="print">
              <a:alphaModFix amt="50000"/>
            </a:blip>
            <a:srcRect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8400" y="6492875"/>
            <a:ext cx="2743200" cy="365125"/>
          </a:xfrm>
        </p:spPr>
        <p:txBody>
          <a:bodyPr/>
          <a:lstStyle/>
          <a:p>
            <a:fld id="{B158B8A2-6D5E-453D-B108-68EC2AA1D5F2}" type="slidenum">
              <a:rPr lang="ru-RU" sz="180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fld>
            <a:endParaRPr lang="ru-RU" sz="18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1278188"/>
            <a:ext cx="12171600" cy="560097"/>
          </a:xfrm>
          <a:prstGeom prst="rect">
            <a:avLst/>
          </a:prstGeom>
          <a:noFill/>
        </p:spPr>
        <p:txBody>
          <a:bodyPr wrap="square" lIns="127954" tIns="63980" rIns="127954" bIns="63980">
            <a:spAutoFit/>
          </a:bodyPr>
          <a:lstStyle/>
          <a:p>
            <a:pPr lvl="0" algn="ct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за внимание!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66" y="4007100"/>
            <a:ext cx="379331" cy="37933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244390" y="4016737"/>
            <a:ext cx="39871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0" i="0" dirty="0" smtClean="0">
                <a:solidFill>
                  <a:srgbClr val="245A8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299011, г. Севастополь, ул. Балаклавская, 9.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244390" y="3034497"/>
            <a:ext cx="40900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0" i="0" dirty="0" smtClean="0">
                <a:solidFill>
                  <a:srgbClr val="245A8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Приемная:</a:t>
            </a:r>
            <a:endParaRPr lang="en-US" sz="1600" b="0" i="0" dirty="0" smtClean="0">
              <a:solidFill>
                <a:srgbClr val="245A8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 smtClean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(8692) 22-07-01</a:t>
            </a:r>
            <a:endParaRPr lang="en-US" sz="1600" dirty="0">
              <a:solidFill>
                <a:srgbClr val="245A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527737" y="3034497"/>
            <a:ext cx="36134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казначейского сопровождения</a:t>
            </a:r>
            <a:r>
              <a:rPr lang="en-US" sz="1600" dirty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solidFill>
                <a:srgbClr val="245A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(8692) </a:t>
            </a:r>
            <a:r>
              <a:rPr lang="en-US" sz="1600" dirty="0" smtClean="0">
                <a:solidFill>
                  <a:srgbClr val="245A8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22-17-07</a:t>
            </a:r>
            <a:endParaRPr lang="ru-RU" sz="1600" dirty="0">
              <a:solidFill>
                <a:srgbClr val="245A8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44390" y="4860862"/>
            <a:ext cx="18582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i="0" dirty="0" smtClean="0">
                <a:solidFill>
                  <a:srgbClr val="245A8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ufk74@roskazna.ru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4" y="4883579"/>
            <a:ext cx="330510" cy="33051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12" y="3129351"/>
            <a:ext cx="380601" cy="380601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6527737" y="4876816"/>
            <a:ext cx="20922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i="0" dirty="0" smtClean="0">
                <a:solidFill>
                  <a:srgbClr val="245A8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7400-oks@roskazna.ru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-20400" y="1844592"/>
            <a:ext cx="12212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При возникновении дополнительных вопросов обратитесь по контактам</a:t>
            </a:r>
            <a:r>
              <a:rPr lang="en-US" sz="1600" dirty="0" smtClean="0">
                <a:solidFill>
                  <a:srgbClr val="1F4E7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1600" dirty="0">
              <a:solidFill>
                <a:srgbClr val="1F4E7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19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616</Words>
  <Application>Microsoft Office PowerPoint</Application>
  <PresentationFormat>Широкоэкранный</PresentationFormat>
  <Paragraphs>79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Cambria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Катерина</dc:creator>
  <cp:lastModifiedBy>Котлярова Екатерина Сергеевна</cp:lastModifiedBy>
  <cp:revision>86</cp:revision>
  <dcterms:created xsi:type="dcterms:W3CDTF">2021-03-25T16:27:33Z</dcterms:created>
  <dcterms:modified xsi:type="dcterms:W3CDTF">2022-03-23T08:55:37Z</dcterms:modified>
</cp:coreProperties>
</file>