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7"/>
  </p:notesMasterIdLst>
  <p:sldIdLst>
    <p:sldId id="256" r:id="rId2"/>
    <p:sldId id="271" r:id="rId3"/>
    <p:sldId id="257" r:id="rId4"/>
    <p:sldId id="258" r:id="rId5"/>
    <p:sldId id="259" r:id="rId6"/>
    <p:sldId id="270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CE629-A676-423F-B17D-0402CCF0FCAA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11B6B6-EC48-4984-A9B7-A4A28F1D6CC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11B6B6-EC48-4984-A9B7-A4A28F1D6CC6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B94DD-E3AB-4215-85E7-74688FB4AB1F}" type="datetimeFigureOut">
              <a:rPr lang="ru-RU" smtClean="0"/>
              <a:pPr/>
              <a:t>26.11.2014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19F8-8F95-430B-90CA-5670DD8665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s7400w03.ufk74.roskazna.local:18074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Решение типичных ошибок в СУФД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b="1" dirty="0" smtClean="0"/>
              <a:t>Ошибка при  создании и подписании </a:t>
            </a:r>
            <a:r>
              <a:rPr lang="ru-RU" b="1" smtClean="0"/>
              <a:t>документа : </a:t>
            </a:r>
            <a:r>
              <a:rPr lang="ru-RU" b="1" dirty="0" smtClean="0"/>
              <a:t>блокировка всплывающего окна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67544" y="332656"/>
            <a:ext cx="8363272" cy="964704"/>
          </a:xfrm>
        </p:spPr>
        <p:txBody>
          <a:bodyPr>
            <a:normAutofit fontScale="85000" lnSpcReduction="20000"/>
          </a:bodyPr>
          <a:lstStyle/>
          <a:p>
            <a:pPr marL="0" indent="265113" algn="just">
              <a:buNone/>
            </a:pPr>
            <a:r>
              <a:rPr lang="ru-RU" sz="2600" dirty="0"/>
              <a:t>При выполнении операции подписания документа, после нажатия кнопки «Подписать» появляется сообщение о блокировке всплывающего окна (рис. 1).</a:t>
            </a:r>
          </a:p>
          <a:p>
            <a:endParaRPr lang="ru-RU" dirty="0"/>
          </a:p>
        </p:txBody>
      </p:sp>
      <p:pic>
        <p:nvPicPr>
          <p:cNvPr id="6" name="Содержимое 5" descr="cсылка.jpg"/>
          <p:cNvPicPr>
            <a:picLocks noGrp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1619672" y="1484784"/>
            <a:ext cx="6264695" cy="4176738"/>
          </a:xfrm>
          <a:prstGeom prst="rect">
            <a:avLst/>
          </a:prstGeom>
        </p:spPr>
      </p:pic>
      <p:sp>
        <p:nvSpPr>
          <p:cNvPr id="7" name="Содержимое 3"/>
          <p:cNvSpPr txBox="1">
            <a:spLocks/>
          </p:cNvSpPr>
          <p:nvPr/>
        </p:nvSpPr>
        <p:spPr>
          <a:xfrm>
            <a:off x="0" y="5661248"/>
            <a:ext cx="9144000" cy="964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800" dirty="0"/>
              <a:t> </a:t>
            </a:r>
            <a:endParaRPr lang="ru-RU" sz="2000" dirty="0"/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Рисунок 1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Сообщение о блокировке всплывающего окна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88840"/>
          </a:xfrm>
        </p:spPr>
        <p:txBody>
          <a:bodyPr>
            <a:noAutofit/>
          </a:bodyPr>
          <a:lstStyle/>
          <a:p>
            <a:pPr indent="457200" algn="just"/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dirty="0" smtClean="0"/>
              <a:t>	</a:t>
            </a:r>
            <a:r>
              <a:rPr lang="ru-RU" sz="1600" dirty="0" smtClean="0"/>
              <a:t>Окно </a:t>
            </a:r>
            <a:r>
              <a:rPr lang="ru-RU" sz="1600" dirty="0"/>
              <a:t>подписи представляет собой, так называемое всплывающее окно. Ошибка возникает в том случае, если в настройках браузера указано блокировать всплывающие окна. Для устранения ошибки необходимо изменить настройки браузера.</a:t>
            </a:r>
            <a:br>
              <a:rPr lang="ru-RU" sz="1600" dirty="0"/>
            </a:br>
            <a:r>
              <a:rPr lang="ru-RU" sz="1600" dirty="0"/>
              <a:t>При использовании браузера </a:t>
            </a:r>
            <a:r>
              <a:rPr lang="en-US" sz="1600" dirty="0"/>
              <a:t>Mozilla Firefox</a:t>
            </a:r>
            <a:r>
              <a:rPr lang="ru-RU" sz="1600" dirty="0"/>
              <a:t> необходимо выполнить следующие действия:</a:t>
            </a:r>
            <a:br>
              <a:rPr lang="ru-RU" sz="1600" dirty="0"/>
            </a:br>
            <a:r>
              <a:rPr lang="ru-RU" sz="1600" dirty="0"/>
              <a:t>В главном меню браузера перейти по следующему пути «Инструменты – Настройки – Вкладка «</a:t>
            </a:r>
            <a:r>
              <a:rPr lang="ru-RU" sz="1600" dirty="0" smtClean="0"/>
              <a:t>Содержимое»</a:t>
            </a:r>
            <a:r>
              <a:rPr lang="en-US" sz="1600" dirty="0" smtClean="0"/>
              <a:t>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Убрать </a:t>
            </a:r>
            <a:r>
              <a:rPr lang="ru-RU" sz="1600" dirty="0"/>
              <a:t>галочку  в строке </a:t>
            </a:r>
            <a:r>
              <a:rPr lang="ru-RU" sz="1600" dirty="0" smtClean="0"/>
              <a:t>«Блокировать </a:t>
            </a:r>
            <a:r>
              <a:rPr lang="ru-RU" sz="1600" dirty="0"/>
              <a:t>всплывающие окна» (рис. 2).</a:t>
            </a:r>
            <a:r>
              <a:rPr lang="ru-RU" sz="1400" dirty="0"/>
              <a:t/>
            </a:r>
            <a:br>
              <a:rPr lang="ru-RU" sz="1400" dirty="0"/>
            </a:br>
            <a:endParaRPr lang="ru-RU" sz="1400" dirty="0"/>
          </a:p>
        </p:txBody>
      </p:sp>
      <p:pic>
        <p:nvPicPr>
          <p:cNvPr id="14" name="Содержимое 1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51720" y="1916832"/>
            <a:ext cx="528511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одержимое 3"/>
          <p:cNvSpPr txBox="1">
            <a:spLocks/>
          </p:cNvSpPr>
          <p:nvPr/>
        </p:nvSpPr>
        <p:spPr>
          <a:xfrm>
            <a:off x="0" y="5949280"/>
            <a:ext cx="9144000" cy="908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ru-RU" sz="2800" dirty="0"/>
              <a:t> </a:t>
            </a:r>
          </a:p>
          <a:p>
            <a:pPr algn="ctr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ru-RU" sz="2000" dirty="0" smtClean="0"/>
              <a:t>Ввести </a:t>
            </a:r>
            <a:r>
              <a:rPr lang="ru-RU" sz="2000" dirty="0"/>
              <a:t>адрес портала и нажать кнопку «разрешить» как показано на рисунке 3. Адрес портала СУФД </a:t>
            </a:r>
            <a:r>
              <a:rPr lang="en-US" sz="2000" b="1" u="sng" dirty="0">
                <a:hlinkClick r:id="rId2"/>
              </a:rPr>
              <a:t>http</a:t>
            </a:r>
            <a:r>
              <a:rPr lang="ru-RU" sz="2000" b="1" u="sng" dirty="0">
                <a:hlinkClick r:id="rId2"/>
              </a:rPr>
              <a:t>://</a:t>
            </a:r>
            <a:r>
              <a:rPr lang="en-US" sz="2000" b="1" u="sng" dirty="0">
                <a:hlinkClick r:id="rId2"/>
              </a:rPr>
              <a:t>s</a:t>
            </a:r>
            <a:r>
              <a:rPr lang="ru-RU" sz="2000" b="1" u="sng" dirty="0">
                <a:hlinkClick r:id="rId2"/>
              </a:rPr>
              <a:t>7400</a:t>
            </a:r>
            <a:r>
              <a:rPr lang="en-US" sz="2000" b="1" u="sng" dirty="0">
                <a:hlinkClick r:id="rId2"/>
              </a:rPr>
              <a:t>w</a:t>
            </a:r>
            <a:r>
              <a:rPr lang="ru-RU" sz="2000" b="1" u="sng" dirty="0">
                <a:hlinkClick r:id="rId2"/>
              </a:rPr>
              <a:t>03.</a:t>
            </a:r>
            <a:r>
              <a:rPr lang="en-US" sz="2000" b="1" u="sng" dirty="0" err="1">
                <a:hlinkClick r:id="rId2"/>
              </a:rPr>
              <a:t>ufk</a:t>
            </a:r>
            <a:r>
              <a:rPr lang="ru-RU" sz="2000" b="1" u="sng" dirty="0">
                <a:hlinkClick r:id="rId2"/>
              </a:rPr>
              <a:t>74.</a:t>
            </a:r>
            <a:r>
              <a:rPr lang="en-US" sz="2000" b="1" u="sng" dirty="0" err="1">
                <a:hlinkClick r:id="rId2"/>
              </a:rPr>
              <a:t>roskazna</a:t>
            </a:r>
            <a:r>
              <a:rPr lang="ru-RU" sz="2000" b="1" u="sng" dirty="0">
                <a:hlinkClick r:id="rId2"/>
              </a:rPr>
              <a:t>.</a:t>
            </a:r>
            <a:r>
              <a:rPr lang="en-US" sz="2000" b="1" u="sng" dirty="0">
                <a:hlinkClick r:id="rId2"/>
              </a:rPr>
              <a:t>local</a:t>
            </a:r>
            <a:r>
              <a:rPr lang="ru-RU" sz="2000" b="1" u="sng" dirty="0">
                <a:hlinkClick r:id="rId2"/>
              </a:rPr>
              <a:t>:18074</a:t>
            </a:r>
            <a:r>
              <a:rPr lang="ru-RU" sz="2000" b="1" dirty="0"/>
              <a:t> </a:t>
            </a:r>
            <a:r>
              <a:rPr lang="ru-RU" sz="2000" dirty="0"/>
              <a:t>данный адрес Вам необходимо внести в адрес строки, который выделен красным цветом.</a:t>
            </a:r>
            <a:br>
              <a:rPr lang="ru-RU" sz="2000" dirty="0"/>
            </a:br>
            <a:r>
              <a:rPr lang="ru-RU" sz="2000" dirty="0"/>
              <a:t>Для сохранения настройки нажать кнопку «закрыть» и «ОК».</a:t>
            </a:r>
            <a:r>
              <a:rPr lang="ru-RU" sz="1500" dirty="0"/>
              <a:t/>
            </a:r>
            <a:br>
              <a:rPr lang="ru-RU" sz="1500" dirty="0"/>
            </a:br>
            <a:endParaRPr lang="ru-RU" sz="1500" dirty="0"/>
          </a:p>
        </p:txBody>
      </p:sp>
      <p:pic>
        <p:nvPicPr>
          <p:cNvPr id="4" name="Содержимое 3" descr="cсылка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200275" y="2077244"/>
            <a:ext cx="4743450" cy="3571875"/>
          </a:xfrm>
          <a:prstGeom prst="rect">
            <a:avLst/>
          </a:prstGeom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0" y="5949280"/>
            <a:ext cx="9144000" cy="9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800" dirty="0"/>
              <a:t> </a:t>
            </a:r>
            <a:endParaRPr lang="ru-RU" sz="2000" dirty="0"/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/>
              <a:t>Добавление портала в исключения.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Проблема при подписании документа: «Сертификат с указанным отпечатком не найден в системе»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b="1" dirty="0"/>
              <a:t/>
            </a:r>
            <a:br>
              <a:rPr lang="ru-RU" sz="2000" b="1" dirty="0"/>
            </a:br>
            <a:r>
              <a:rPr lang="ru-RU" sz="2000" dirty="0"/>
              <a:t>При подписании документа, в окне «Криптографические операции», в поле «Владелец сертификата», указано значение «Сертификат с указанным отпечатком не найден в системе» (рис. 4).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34357" y="1600200"/>
            <a:ext cx="567528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0" y="5949280"/>
            <a:ext cx="9144000" cy="908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ru-RU" sz="2800" dirty="0"/>
              <a:t> </a:t>
            </a:r>
            <a:endParaRPr lang="ru-RU" sz="2000" dirty="0"/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/>
              <a:t>Ошибка «Сертификат с указанным отпечатком не найден в системе»</a:t>
            </a:r>
            <a:endParaRPr lang="ru-RU" sz="2200" b="1" dirty="0"/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85000" lnSpcReduction="20000"/>
          </a:bodyPr>
          <a:lstStyle/>
          <a:p>
            <a:pPr indent="457200">
              <a:lnSpc>
                <a:spcPct val="120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marL="176213" indent="795338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 smtClean="0"/>
              <a:t>Для </a:t>
            </a:r>
            <a:r>
              <a:rPr lang="ru-RU" dirty="0"/>
              <a:t>устранения проблемы необходимо выполнить следующую последовательность действий: </a:t>
            </a:r>
          </a:p>
          <a:p>
            <a:pPr marL="176213" lvl="0" indent="795338" fontAlgn="base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Добавить личный сертификат в хранилище «Личные», используя установку сертификата через «Крипто Про 3.6».</a:t>
            </a:r>
          </a:p>
          <a:p>
            <a:pPr marL="176213" indent="795338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Перезапустить браузер, авторизоваться на Портале (зайти под логином и пароле на Портал СУФД) и повторить подписание документа.</a:t>
            </a:r>
          </a:p>
          <a:p>
            <a:pPr marL="176213" indent="795338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dirty="0"/>
              <a:t>Если ошибка не исчезла, то позвонить в отдел информационных систем по тел.54-78-42 и уточнить установлен ли данный сертификат на сервере УФК.</a:t>
            </a:r>
          </a:p>
          <a:p>
            <a:pPr marL="176213" indent="795338">
              <a:lnSpc>
                <a:spcPct val="120000"/>
              </a:lnSpc>
              <a:spcBef>
                <a:spcPts val="0"/>
              </a:spcBef>
              <a:buNone/>
            </a:pPr>
            <a:r>
              <a:rPr lang="ru-RU" dirty="0"/>
              <a:t>Встречаются еще ошибки с подписанием. Одна подпись проставляется, а вторая не проставляется, то необходимо снять подпись, которая </a:t>
            </a:r>
            <a:r>
              <a:rPr lang="ru-RU" dirty="0" err="1"/>
              <a:t>проставилась</a:t>
            </a:r>
            <a:r>
              <a:rPr lang="ru-RU" dirty="0"/>
              <a:t>. Подпись снимается </a:t>
            </a:r>
            <a:r>
              <a:rPr lang="ru-RU" dirty="0" smtClean="0"/>
              <a:t>значком</a:t>
            </a:r>
            <a:r>
              <a:rPr lang="en-US" dirty="0" smtClean="0"/>
              <a:t>    </a:t>
            </a:r>
            <a:r>
              <a:rPr lang="ru-RU" dirty="0" smtClean="0"/>
              <a:t>  </a:t>
            </a:r>
            <a:r>
              <a:rPr lang="ru-RU" dirty="0"/>
              <a:t>«удаление подписи».</a:t>
            </a:r>
          </a:p>
          <a:p>
            <a:endParaRPr lang="ru-RU" dirty="0"/>
          </a:p>
        </p:txBody>
      </p:sp>
      <p:pic>
        <p:nvPicPr>
          <p:cNvPr id="4" name="Рисунок 3" descr="button_delete_sign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5877272"/>
            <a:ext cx="333375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Проблема </a:t>
            </a:r>
            <a:r>
              <a:rPr lang="ru-RU" b="1" dirty="0"/>
              <a:t>при подписании документа: пустое окно «Криптографические операции»</a:t>
            </a:r>
            <a:br>
              <a:rPr lang="ru-RU" b="1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000" dirty="0"/>
              <a:t>При подписании документа, после нажатия кнопки «Подпись», всплывающее окно «Криптографические операции» остается пустым (рис. 5)</a:t>
            </a: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35107" y="1600200"/>
            <a:ext cx="567378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0" y="5949280"/>
            <a:ext cx="9144000" cy="908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ru-RU" sz="2800" dirty="0"/>
              <a:t> </a:t>
            </a:r>
            <a:endParaRPr lang="ru-RU" sz="2000" dirty="0"/>
          </a:p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/>
              <a:t>Пустое окно «Криптографические операции»</a:t>
            </a:r>
            <a:endParaRPr lang="ru-RU" sz="2200" b="1" dirty="0"/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354013" algn="just">
              <a:buNone/>
            </a:pPr>
            <a:endParaRPr lang="en-US" smtClean="0"/>
          </a:p>
          <a:p>
            <a:pPr marL="0" indent="354013" algn="just">
              <a:buNone/>
            </a:pPr>
            <a:endParaRPr lang="en-US"/>
          </a:p>
          <a:p>
            <a:pPr marL="0" indent="354013" algn="just">
              <a:buNone/>
            </a:pPr>
            <a:endParaRPr lang="en-US" smtClean="0"/>
          </a:p>
          <a:p>
            <a:pPr marL="0" indent="354013" algn="just">
              <a:buNone/>
            </a:pPr>
            <a:r>
              <a:rPr lang="ru-RU" smtClean="0"/>
              <a:t>Такая </a:t>
            </a:r>
            <a:r>
              <a:rPr lang="ru-RU" dirty="0"/>
              <a:t>ситуация возникает в том случае, если на рабочей станции не установлена/возникли проблемы в работе </a:t>
            </a:r>
            <a:r>
              <a:rPr lang="en-US" dirty="0"/>
              <a:t>Java</a:t>
            </a:r>
            <a:r>
              <a:rPr lang="ru-RU" dirty="0"/>
              <a:t>.</a:t>
            </a:r>
          </a:p>
          <a:p>
            <a:pPr marL="0" indent="354013" algn="just">
              <a:buNone/>
            </a:pPr>
            <a:r>
              <a:rPr lang="ru-RU" dirty="0"/>
              <a:t>- Для решения проблемы необходимо установить/переустановить нужную версию </a:t>
            </a:r>
            <a:r>
              <a:rPr lang="en-US" dirty="0"/>
              <a:t>Java </a:t>
            </a:r>
            <a:r>
              <a:rPr lang="ru-RU" dirty="0"/>
              <a:t>(последнюю версию </a:t>
            </a:r>
            <a:r>
              <a:rPr lang="en-US" dirty="0"/>
              <a:t>Java</a:t>
            </a:r>
            <a:r>
              <a:rPr lang="ru-RU" dirty="0"/>
              <a:t>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При </a:t>
            </a:r>
            <a:r>
              <a:rPr lang="ru-RU" b="1" dirty="0"/>
              <a:t>открытии или подписании документа появляется окно с предупреждением.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0266"/>
          </a:xfrm>
        </p:spPr>
        <p:txBody>
          <a:bodyPr>
            <a:noAutofit/>
          </a:bodyPr>
          <a:lstStyle/>
          <a:p>
            <a:pPr indent="457200" algn="l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ru-RU" sz="2400" dirty="0" smtClean="0"/>
              <a:t>Если </a:t>
            </a:r>
            <a:r>
              <a:rPr lang="ru-RU" sz="2400" dirty="0"/>
              <a:t>появилось окно как на рисунке 6, то необходимо поставить галочку «</a:t>
            </a:r>
            <a:r>
              <a:rPr lang="en-US" sz="2400" dirty="0"/>
              <a:t>Always trust content from this publisher</a:t>
            </a:r>
            <a:r>
              <a:rPr lang="ru-RU" sz="2400" dirty="0"/>
              <a:t>» и нажать кнопку «</a:t>
            </a:r>
            <a:r>
              <a:rPr lang="en-US" sz="2400" dirty="0"/>
              <a:t>Run</a:t>
            </a:r>
            <a:r>
              <a:rPr lang="ru-RU" sz="2400" dirty="0"/>
              <a:t>».</a:t>
            </a:r>
            <a:br>
              <a:rPr lang="ru-RU" sz="2400" dirty="0"/>
            </a:br>
            <a:r>
              <a:rPr lang="en-US" sz="2400" dirty="0" smtClean="0"/>
              <a:t>	</a:t>
            </a:r>
            <a:r>
              <a:rPr lang="ru-RU" sz="2400" dirty="0" smtClean="0"/>
              <a:t>Если </a:t>
            </a:r>
            <a:r>
              <a:rPr lang="ru-RU" sz="2400" dirty="0"/>
              <a:t>появилось окно как на рисунке 7, то жмем кнопку «</a:t>
            </a:r>
            <a:r>
              <a:rPr lang="en-US" sz="2400" dirty="0"/>
              <a:t>No</a:t>
            </a:r>
            <a:r>
              <a:rPr lang="ru-RU" sz="2400" dirty="0"/>
              <a:t>», чтобы ресурс не блокировался.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8" name="Содержимое 7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582458"/>
            <a:ext cx="4038600" cy="2561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Содержимое 8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2816137"/>
            <a:ext cx="4038600" cy="2094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0" y="5301208"/>
            <a:ext cx="4499992" cy="90872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r>
              <a:rPr lang="ru-RU" sz="2800" dirty="0"/>
              <a:t> 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sz="2800" dirty="0"/>
              <a:t>Окно предупреждения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3"/>
          <p:cNvSpPr txBox="1">
            <a:spLocks/>
          </p:cNvSpPr>
          <p:nvPr/>
        </p:nvSpPr>
        <p:spPr>
          <a:xfrm>
            <a:off x="4644008" y="5085184"/>
            <a:ext cx="4499992" cy="9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800" dirty="0"/>
              <a:t> </a:t>
            </a:r>
            <a:endParaRPr lang="ru-RU" sz="2000" dirty="0"/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ru-RU" sz="2400" dirty="0"/>
              <a:t>7. Окно блокировки</a:t>
            </a:r>
            <a:endParaRPr lang="ru-RU" sz="2400" b="1" dirty="0"/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0" indent="354013" algn="just">
              <a:buNone/>
            </a:pPr>
            <a:endParaRPr lang="en-US" dirty="0" smtClean="0"/>
          </a:p>
          <a:p>
            <a:pPr marL="0" indent="354013" algn="just">
              <a:buNone/>
            </a:pPr>
            <a:endParaRPr lang="en-US" dirty="0"/>
          </a:p>
          <a:p>
            <a:pPr marL="0" indent="354013" algn="just">
              <a:buNone/>
            </a:pPr>
            <a:endParaRPr lang="en-US" dirty="0" smtClean="0"/>
          </a:p>
          <a:p>
            <a:pPr marL="0" indent="354013" algn="just">
              <a:buNone/>
            </a:pPr>
            <a:r>
              <a:rPr lang="ru-RU" dirty="0" smtClean="0"/>
              <a:t>Чтобы </a:t>
            </a:r>
            <a:r>
              <a:rPr lang="ru-RU" dirty="0"/>
              <a:t>в дальнейшем это окно не появлялось</a:t>
            </a:r>
            <a:r>
              <a:rPr lang="en-US" dirty="0"/>
              <a:t>, </a:t>
            </a:r>
            <a:r>
              <a:rPr lang="ru-RU" dirty="0"/>
              <a:t>необходимо зайти по пути</a:t>
            </a:r>
            <a:r>
              <a:rPr lang="en-US" dirty="0"/>
              <a:t> «</a:t>
            </a:r>
            <a:r>
              <a:rPr lang="ru-RU" dirty="0"/>
              <a:t>Пуск</a:t>
            </a:r>
            <a:r>
              <a:rPr lang="en-US" dirty="0"/>
              <a:t>»-«</a:t>
            </a:r>
            <a:r>
              <a:rPr lang="ru-RU" dirty="0"/>
              <a:t>Панель управления</a:t>
            </a:r>
            <a:r>
              <a:rPr lang="en-US" dirty="0"/>
              <a:t>»-«Java», </a:t>
            </a:r>
            <a:r>
              <a:rPr lang="ru-RU" dirty="0"/>
              <a:t>перейти на вкладку</a:t>
            </a:r>
            <a:r>
              <a:rPr lang="en-US" dirty="0"/>
              <a:t>  «Advanced»-«Security»-«Mixed code (sandboxed vs. trusted)» </a:t>
            </a:r>
            <a:r>
              <a:rPr lang="ru-RU" dirty="0"/>
              <a:t>и выбрать пункт</a:t>
            </a:r>
            <a:r>
              <a:rPr lang="en-US" dirty="0"/>
              <a:t> «Disable verification».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b="1" dirty="0"/>
              <a:t>После нажатия кнопки подписать появляется окно с ошибкой «</a:t>
            </a:r>
            <a:r>
              <a:rPr lang="en-US" b="1" dirty="0"/>
              <a:t>Cant find private key</a:t>
            </a:r>
            <a:r>
              <a:rPr lang="ru-RU" b="1" dirty="0"/>
              <a:t>…»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74442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>	</a:t>
            </a:r>
            <a:r>
              <a:rPr lang="ru-RU" sz="2400" dirty="0" smtClean="0"/>
              <a:t>Если </a:t>
            </a:r>
            <a:r>
              <a:rPr lang="ru-RU" sz="2400" dirty="0"/>
              <a:t>при подписании документа появляется окно как на рисунке 8, значит в системе не установлены нужные сертификаты. </a:t>
            </a:r>
            <a:br>
              <a:rPr lang="ru-RU" sz="2400" dirty="0"/>
            </a:br>
            <a:r>
              <a:rPr lang="en-US" sz="2400" dirty="0" smtClean="0"/>
              <a:t>	</a:t>
            </a:r>
            <a:r>
              <a:rPr lang="ru-RU" sz="2400" dirty="0" smtClean="0"/>
              <a:t>Если </a:t>
            </a:r>
            <a:r>
              <a:rPr lang="ru-RU" sz="2400" dirty="0"/>
              <a:t>строка символов в ошибке соответствует следующей строке </a:t>
            </a:r>
            <a:r>
              <a:rPr lang="ru-RU" sz="2400" b="1" dirty="0"/>
              <a:t>«8a a4 4f 36 e3 5b 37 30 36 20 6f 83 0f 00 4a 97 </a:t>
            </a:r>
            <a:r>
              <a:rPr lang="ru-RU" sz="2400" b="1" dirty="0" err="1"/>
              <a:t>ab</a:t>
            </a:r>
            <a:r>
              <a:rPr lang="ru-RU" sz="2400" b="1" dirty="0"/>
              <a:t> d5 09 2f»</a:t>
            </a:r>
            <a:r>
              <a:rPr lang="ru-RU" sz="2400" dirty="0"/>
              <a:t>, то значит в системе не установлен корневой сертификат УУЦ2011.  (</a:t>
            </a:r>
            <a:r>
              <a:rPr lang="en-US" sz="2400" dirty="0" err="1"/>
              <a:t>ucc</a:t>
            </a:r>
            <a:r>
              <a:rPr lang="ru-RU" sz="2400" dirty="0"/>
              <a:t>2011) и установить его в хранилище доверенных корневых сертификатов.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4581128"/>
            <a:ext cx="8229600" cy="103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одержимое 3"/>
          <p:cNvSpPr txBox="1">
            <a:spLocks/>
          </p:cNvSpPr>
          <p:nvPr/>
        </p:nvSpPr>
        <p:spPr>
          <a:xfrm>
            <a:off x="0" y="5301208"/>
            <a:ext cx="9144000" cy="9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800" dirty="0"/>
              <a:t> </a:t>
            </a:r>
            <a:endParaRPr lang="ru-RU" sz="2000" dirty="0"/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ru-RU" sz="2000" dirty="0"/>
              <a:t>8</a:t>
            </a:r>
            <a:r>
              <a:rPr lang="en-US" sz="2000" dirty="0"/>
              <a:t>. </a:t>
            </a:r>
            <a:r>
              <a:rPr lang="ru-RU" sz="2000" dirty="0"/>
              <a:t>Окно с ошибкой</a:t>
            </a:r>
            <a:endParaRPr lang="ru-RU" sz="2000" b="1" dirty="0"/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b="1" dirty="0"/>
              <a:t>Кнопка подписания документа неактивна.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marL="0" indent="354013" algn="just">
              <a:buNone/>
            </a:pPr>
            <a:r>
              <a:rPr lang="ru-RU" dirty="0"/>
              <a:t>Проблема может возникать по нескольким причинам:</a:t>
            </a:r>
          </a:p>
          <a:p>
            <a:pPr marL="265113" lvl="0" indent="441325" algn="just">
              <a:buFont typeface="+mj-lt"/>
              <a:buAutoNum type="arabicPeriod"/>
            </a:pPr>
            <a:r>
              <a:rPr lang="ru-RU" dirty="0"/>
              <a:t>Не выбран документ в списке документов.</a:t>
            </a:r>
          </a:p>
          <a:p>
            <a:pPr marL="265113" lvl="0" indent="441325" algn="just">
              <a:buFont typeface="+mj-lt"/>
              <a:buAutoNum type="arabicPeriod"/>
            </a:pPr>
            <a:r>
              <a:rPr lang="ru-RU" dirty="0"/>
              <a:t>Документ не прошел «документарный контроль»- необходимо провести документарный контроль или исправить ошибки в документе, если он уже проводился.</a:t>
            </a:r>
          </a:p>
          <a:p>
            <a:pPr marL="265113" lvl="0" indent="441325" algn="just">
              <a:buFont typeface="+mj-lt"/>
              <a:buAutoNum type="arabicPeriod"/>
            </a:pPr>
            <a:r>
              <a:rPr lang="ru-RU" dirty="0"/>
              <a:t>Не установлены сертификаты подписи - установить сертификаты, используя «</a:t>
            </a:r>
            <a:r>
              <a:rPr lang="ru-RU" dirty="0" err="1"/>
              <a:t>КриптоПро</a:t>
            </a:r>
            <a:r>
              <a:rPr lang="ru-RU" dirty="0"/>
              <a:t> 3.6».</a:t>
            </a:r>
          </a:p>
          <a:p>
            <a:pPr marL="0" lvl="0" indent="354013" algn="just">
              <a:buNone/>
            </a:pPr>
            <a:r>
              <a:rPr lang="ru-RU" dirty="0"/>
              <a:t>В случае если п.1-3 не помогли- обратиться в отдел </a:t>
            </a:r>
            <a:r>
              <a:rPr lang="ru-RU" dirty="0" err="1"/>
              <a:t>РСиБИ</a:t>
            </a:r>
            <a:r>
              <a:rPr lang="ru-RU" dirty="0"/>
              <a:t> или отдел информационных систем (тел. 54-78-42).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При авторизации в Портале СУФД появляется ошибка «</a:t>
            </a:r>
            <a:r>
              <a:rPr lang="en-US" b="1" dirty="0" smtClean="0"/>
              <a:t>HTTP</a:t>
            </a:r>
            <a:r>
              <a:rPr lang="ru-RU" b="1" dirty="0" smtClean="0"/>
              <a:t> 500 </a:t>
            </a:r>
            <a:r>
              <a:rPr lang="en-US" b="1" dirty="0" smtClean="0"/>
              <a:t>ERROR</a:t>
            </a:r>
            <a:r>
              <a:rPr lang="ru-RU" b="1" dirty="0" smtClean="0"/>
              <a:t>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0" indent="354013" algn="just">
              <a:buNone/>
            </a:pPr>
            <a:r>
              <a:rPr lang="ru-RU" dirty="0"/>
              <a:t>Данная ошибка означает, что код УБП (код участника бюджетного процесса) организации не привязан к учетным записям пользователей. Для решения проблемы необходимо обратиться в отдел информационных систем (тел. 54-78-42).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/>
              <a:t>При подписании документа появляется ошибка «Нет сертификатов/Не найдено действующих сертификатов»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354013" algn="just">
              <a:buNone/>
            </a:pPr>
            <a:r>
              <a:rPr lang="ru-RU" dirty="0"/>
              <a:t>Ошибка может возникать по нескольким причинам:</a:t>
            </a:r>
          </a:p>
          <a:p>
            <a:pPr marL="176213" lvl="0" indent="354013" algn="just">
              <a:buFont typeface="+mj-lt"/>
              <a:buAutoNum type="arabicPeriod"/>
            </a:pPr>
            <a:r>
              <a:rPr lang="ru-RU" dirty="0"/>
              <a:t>Не установлены действующие сертификаты - необходимо установить нужные сертификаты.</a:t>
            </a:r>
          </a:p>
          <a:p>
            <a:pPr marL="176213" lvl="0" indent="354013" algn="just">
              <a:buFont typeface="+mj-lt"/>
              <a:buAutoNum type="arabicPeriod"/>
            </a:pPr>
            <a:r>
              <a:rPr lang="ru-RU" dirty="0"/>
              <a:t>На рабочей машине стоит неверная дата и время - необходимо установить правильную дату и время!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b="1" dirty="0"/>
              <a:t>Проблемы с Порталом СУФД в ОС </a:t>
            </a:r>
            <a:r>
              <a:rPr lang="en-US" b="1" dirty="0"/>
              <a:t>Windows</a:t>
            </a:r>
            <a:r>
              <a:rPr lang="ru-RU" b="1" dirty="0"/>
              <a:t> 7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"/>
            <a:ext cx="9144000" cy="2420887"/>
          </a:xfrm>
        </p:spPr>
        <p:txBody>
          <a:bodyPr>
            <a:normAutofit/>
          </a:bodyPr>
          <a:lstStyle/>
          <a:p>
            <a:pPr marL="0" indent="442913">
              <a:buNone/>
              <a:tabLst>
                <a:tab pos="176213" algn="l"/>
              </a:tabLst>
            </a:pPr>
            <a:r>
              <a:rPr lang="ru-RU" sz="2000" dirty="0"/>
              <a:t>Для стабильной работы Портала СУФД в операционной системе </a:t>
            </a:r>
            <a:r>
              <a:rPr lang="en-US" sz="2000" dirty="0"/>
              <a:t>Windows</a:t>
            </a:r>
            <a:r>
              <a:rPr lang="ru-RU" sz="2000" dirty="0"/>
              <a:t> 7 необходимо запускать Портал (браузер </a:t>
            </a:r>
            <a:r>
              <a:rPr lang="en-US" sz="2000" dirty="0"/>
              <a:t>Mozilla Firefox</a:t>
            </a:r>
            <a:r>
              <a:rPr lang="ru-RU" sz="2000" dirty="0"/>
              <a:t>) от имени администратора. Для этого необходимо выполнить следующие действия:</a:t>
            </a:r>
          </a:p>
          <a:p>
            <a:pPr marL="354013" lvl="0" indent="457200">
              <a:buFont typeface="+mj-lt"/>
              <a:buAutoNum type="arabicPeriod"/>
              <a:tabLst>
                <a:tab pos="265113" algn="l"/>
              </a:tabLst>
            </a:pPr>
            <a:r>
              <a:rPr lang="ru-RU" sz="2000" dirty="0"/>
              <a:t>Щелкните правой клавишей мыши по нужному ярлыку (ярлык браузера </a:t>
            </a:r>
            <a:r>
              <a:rPr lang="en-US" sz="2000" dirty="0"/>
              <a:t>Mozilla Firefox</a:t>
            </a:r>
            <a:r>
              <a:rPr lang="ru-RU" sz="2000" dirty="0"/>
              <a:t>) и выберите пункт </a:t>
            </a:r>
            <a:r>
              <a:rPr lang="ru-RU" sz="2000" b="1" dirty="0"/>
              <a:t>"Свойства".</a:t>
            </a:r>
            <a:endParaRPr lang="ru-RU" sz="2000" dirty="0"/>
          </a:p>
          <a:p>
            <a:pPr marL="354013" lvl="0" indent="457200">
              <a:buFont typeface="+mj-lt"/>
              <a:buAutoNum type="arabicPeriod"/>
              <a:tabLst>
                <a:tab pos="265113" algn="l"/>
              </a:tabLst>
            </a:pPr>
            <a:r>
              <a:rPr lang="ru-RU" sz="2000" dirty="0"/>
              <a:t>Перейдите на вкладку </a:t>
            </a:r>
            <a:r>
              <a:rPr lang="ru-RU" sz="2000" b="1" dirty="0"/>
              <a:t>"Ярлык",</a:t>
            </a:r>
            <a:r>
              <a:rPr lang="ru-RU" sz="2000" dirty="0"/>
              <a:t> нажмите "</a:t>
            </a:r>
            <a:r>
              <a:rPr lang="ru-RU" sz="2000" b="1" dirty="0"/>
              <a:t>Дополнительно</a:t>
            </a:r>
            <a:r>
              <a:rPr lang="ru-RU" sz="2000" dirty="0"/>
              <a:t>", установите флажок "</a:t>
            </a:r>
            <a:r>
              <a:rPr lang="ru-RU" sz="2000" b="1" dirty="0"/>
              <a:t>Запускать от имени администратора</a:t>
            </a:r>
            <a:r>
              <a:rPr lang="ru-RU" sz="2000" dirty="0"/>
              <a:t>" (рис. 9):</a:t>
            </a:r>
          </a:p>
          <a:p>
            <a:endParaRPr lang="ru-RU" dirty="0"/>
          </a:p>
        </p:txBody>
      </p:sp>
      <p:pic>
        <p:nvPicPr>
          <p:cNvPr id="4" name="Рисунок 3" descr="*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348880"/>
            <a:ext cx="4118610" cy="4118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0" y="5949280"/>
            <a:ext cx="9144000" cy="9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 sz="2800" dirty="0"/>
              <a:t> </a:t>
            </a:r>
            <a:endParaRPr lang="ru-RU" sz="2000" dirty="0"/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2000" dirty="0" smtClean="0"/>
              <a:t>9. </a:t>
            </a:r>
            <a:endParaRPr lang="ru-RU" sz="2000" b="1" dirty="0"/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265113" lvl="0" indent="457200">
              <a:buFont typeface="+mj-lt"/>
              <a:buAutoNum type="arabicPeriod" startAt="3"/>
            </a:pPr>
            <a:r>
              <a:rPr lang="ru-RU" dirty="0"/>
              <a:t>Или перейдите на вкладку "</a:t>
            </a:r>
            <a:r>
              <a:rPr lang="ru-RU" b="1" dirty="0"/>
              <a:t>Совместимость</a:t>
            </a:r>
            <a:r>
              <a:rPr lang="ru-RU" dirty="0"/>
              <a:t>" и установите флажок "</a:t>
            </a:r>
            <a:r>
              <a:rPr lang="ru-RU" b="1" dirty="0"/>
              <a:t>Выполнять эту программу от имени администратора</a:t>
            </a:r>
            <a:r>
              <a:rPr lang="ru-RU" dirty="0"/>
              <a:t>" (рис. 10):</a:t>
            </a:r>
          </a:p>
          <a:p>
            <a:endParaRPr lang="ru-RU" dirty="0"/>
          </a:p>
        </p:txBody>
      </p:sp>
      <p:pic>
        <p:nvPicPr>
          <p:cNvPr id="4" name="Рисунок 3" descr="*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484784"/>
            <a:ext cx="3726815" cy="5079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одержимое 3"/>
          <p:cNvSpPr txBox="1">
            <a:spLocks/>
          </p:cNvSpPr>
          <p:nvPr/>
        </p:nvSpPr>
        <p:spPr>
          <a:xfrm>
            <a:off x="0" y="6309320"/>
            <a:ext cx="9144000" cy="5486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r>
              <a:rPr lang="ru-RU" sz="2800" dirty="0"/>
              <a:t> </a:t>
            </a:r>
            <a:endParaRPr lang="ru-RU" sz="2000" dirty="0"/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en-US" sz="2000" dirty="0" smtClean="0"/>
              <a:t>10. </a:t>
            </a:r>
            <a:endParaRPr lang="ru-RU" sz="2000" b="1" dirty="0"/>
          </a:p>
          <a:p>
            <a:pPr algn="ct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marL="514350" lvl="0" indent="-514350">
              <a:buFont typeface="+mj-lt"/>
              <a:buAutoNum type="arabicPeriod" startAt="4"/>
            </a:pPr>
            <a:endParaRPr lang="en-US" dirty="0" smtClean="0"/>
          </a:p>
          <a:p>
            <a:pPr marL="514350" lvl="0" indent="-514350">
              <a:buFont typeface="+mj-lt"/>
              <a:buAutoNum type="arabicPeriod" startAt="4"/>
            </a:pPr>
            <a:endParaRPr lang="en-US" dirty="0"/>
          </a:p>
          <a:p>
            <a:pPr marL="176213" lvl="0" indent="546100" algn="just">
              <a:buFont typeface="+mj-lt"/>
              <a:buAutoNum type="arabicPeriod" startAt="4"/>
            </a:pPr>
            <a:r>
              <a:rPr lang="ru-RU" dirty="0" smtClean="0"/>
              <a:t>Далее </a:t>
            </a:r>
            <a:r>
              <a:rPr lang="ru-RU" dirty="0"/>
              <a:t>запуск от имени администратора осуществляется обычным двойным щелчком по ярлыку.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550</Words>
  <Application>Microsoft Office PowerPoint</Application>
  <PresentationFormat>Экран (4:3)</PresentationFormat>
  <Paragraphs>73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Решение типичных ошибок в СУФД</vt:lpstr>
      <vt:lpstr>Ошибка при  создании и подписании документа : блокировка всплывающего окна</vt:lpstr>
      <vt:lpstr>  </vt:lpstr>
      <vt:lpstr>  Окно подписи представляет собой, так называемое всплывающее окно. Ошибка возникает в том случае, если в настройках браузера указано блокировать всплывающие окна. Для устранения ошибки необходимо изменить настройки браузера. При использовании браузера Mozilla Firefox необходимо выполнить следующие действия: В главном меню браузера перейти по следующему пути «Инструменты – Настройки – Вкладка «Содержимое»  Убрать галочку  в строке «Блокировать всплывающие окна» (рис. 2). </vt:lpstr>
      <vt:lpstr>  Ввести адрес портала и нажать кнопку «разрешить» как показано на рисунке 3. Адрес портала СУФД http://s7400w03.ufk74.roskazna.local:18074 данный адрес Вам необходимо внести в адрес строки, который выделен красным цветом. Для сохранения настройки нажать кнопку «закрыть» и «ОК». </vt:lpstr>
      <vt:lpstr>Проблема при подписании документа: «Сертификат с указанным отпечатком не найден в системе»</vt:lpstr>
      <vt:lpstr> При подписании документа, в окне «Криптографические операции», в поле «Владелец сертификата», указано значение «Сертификат с указанным отпечатком не найден в системе» (рис. 4). </vt:lpstr>
      <vt:lpstr>Слайд 8</vt:lpstr>
      <vt:lpstr>Проблема при подписании документа: пустое окно «Криптографические операции» </vt:lpstr>
      <vt:lpstr>При подписании документа, после нажатия кнопки «Подпись», всплывающее окно «Криптографические операции» остается пустым (рис. 5)</vt:lpstr>
      <vt:lpstr>Слайд 11</vt:lpstr>
      <vt:lpstr>При открытии или подписании документа появляется окно с предупреждением. </vt:lpstr>
      <vt:lpstr>  Если появилось окно как на рисунке 6, то необходимо поставить галочку «Always trust content from this publisher» и нажать кнопку «Run».  Если появилось окно как на рисунке 7, то жмем кнопку «No», чтобы ресурс не блокировался.  </vt:lpstr>
      <vt:lpstr>Слайд 14</vt:lpstr>
      <vt:lpstr>После нажатия кнопки подписать появляется окно с ошибкой «Cant find private key…»</vt:lpstr>
      <vt:lpstr> Если при подписании документа появляется окно как на рисунке 8, значит в системе не установлены нужные сертификаты.   Если строка символов в ошибке соответствует следующей строке «8a a4 4f 36 e3 5b 37 30 36 20 6f 83 0f 00 4a 97 ab d5 09 2f», то значит в системе не установлен корневой сертификат УУЦ2011.  (ucc2011) и установить его в хранилище доверенных корневых сертификатов. </vt:lpstr>
      <vt:lpstr>Кнопка подписания документа неактивна. </vt:lpstr>
      <vt:lpstr>Слайд 18</vt:lpstr>
      <vt:lpstr>При авторизации в Портале СУФД появляется ошибка «HTTP 500 ERROR»</vt:lpstr>
      <vt:lpstr>При подписании документа появляется ошибка «Нет сертификатов/Не найдено действующих сертификатов»</vt:lpstr>
      <vt:lpstr>Проблемы с Порталом СУФД в ОС Windows 7 </vt:lpstr>
      <vt:lpstr>Слайд 22</vt:lpstr>
      <vt:lpstr>Слайд 23</vt:lpstr>
      <vt:lpstr>Слайд 24</vt:lpstr>
      <vt:lpstr>Слайд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2700-ZelenovaKY</dc:creator>
  <cp:lastModifiedBy>Елена</cp:lastModifiedBy>
  <cp:revision>32</cp:revision>
  <dcterms:created xsi:type="dcterms:W3CDTF">2014-11-13T05:44:37Z</dcterms:created>
  <dcterms:modified xsi:type="dcterms:W3CDTF">2014-11-26T08:31:32Z</dcterms:modified>
</cp:coreProperties>
</file>