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65" r:id="rId15"/>
    <p:sldId id="266" r:id="rId16"/>
    <p:sldId id="270" r:id="rId17"/>
    <p:sldId id="271" r:id="rId18"/>
    <p:sldId id="272" r:id="rId19"/>
    <p:sldId id="276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1A8FE-E1B1-496E-BD6E-59C03FAF0369}" type="datetimeFigureOut">
              <a:rPr lang="ru-RU" smtClean="0"/>
              <a:pPr/>
              <a:t>12.11.2014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43219-F371-4983-A673-3647338528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sevastopol.roskazna.ru/file/up/98/Image/Lena/Pismo_na_vseh_DUBP_o_porjadke_podkljuchenija_k_SUFD-portalu.doc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java.com/ru/download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learning.otr.ru/" TargetMode="External"/><Relationship Id="rId2" Type="http://schemas.openxmlformats.org/officeDocument/2006/relationships/hyperlink" Target="http://sevastopol.roskazna.ru/page/30462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ППО АСФК </a:t>
            </a:r>
            <a:r>
              <a:rPr lang="ru-RU" dirty="0" err="1" smtClean="0"/>
              <a:t>СУФД-портал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Назначение и основные принципы работы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Преимущества ЭД перед бумажными документами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Экономия времени при отправке документов, поиске, ведению архива</a:t>
            </a:r>
          </a:p>
          <a:p>
            <a:r>
              <a:rPr lang="ru-RU" sz="2800" dirty="0" smtClean="0"/>
              <a:t>Сокращение материальных расходов (бумага, расходные материалы)</a:t>
            </a:r>
          </a:p>
          <a:p>
            <a:r>
              <a:rPr lang="ru-RU" sz="2800" dirty="0" smtClean="0"/>
              <a:t>Всеобъемлющий контроль над документооборотом (ведется история пошаговых действий пользователей с указанием времени)</a:t>
            </a:r>
          </a:p>
          <a:p>
            <a:r>
              <a:rPr lang="ru-RU" sz="2800" dirty="0" smtClean="0"/>
              <a:t>Исключение неумышленных ошибок (автоматический контроль корректности заполнения документа и наличия ЭП 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ППО «АСФК»СУФД- портал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Является частью Автоматизированной Системы Федерального казначейства и предназначено </a:t>
            </a:r>
            <a:r>
              <a:rPr lang="ru-RU" dirty="0"/>
              <a:t>для решения следующих задач:</a:t>
            </a:r>
          </a:p>
          <a:p>
            <a:r>
              <a:rPr lang="ru-RU" dirty="0"/>
              <a:t>автоматизированное выполнение функций кассового обслуживания бюджета территориальными отделениями Федерального казначейства;</a:t>
            </a:r>
          </a:p>
          <a:p>
            <a:r>
              <a:rPr lang="ru-RU" dirty="0"/>
              <a:t>обеспечение юридически значимого, защищенного документооборота между органами Федерального казначейства (ФК) и другими участниками бюджетного процесса (ДУБП).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</a:t>
            </a:r>
            <a:r>
              <a:rPr lang="ru-RU" dirty="0" err="1" smtClean="0"/>
              <a:t>СУФД-портала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Защищенный канал связи через </a:t>
            </a:r>
            <a:r>
              <a:rPr lang="ru-RU" dirty="0" err="1" smtClean="0"/>
              <a:t>Континент-АП</a:t>
            </a:r>
            <a:endParaRPr lang="ru-RU" dirty="0" smtClean="0"/>
          </a:p>
          <a:p>
            <a:r>
              <a:rPr lang="ru-RU" dirty="0" smtClean="0"/>
              <a:t>Сервер СУФД находится в УФК, не нужны навыки администрирования, все проблемы с ППО можно решить удаленно</a:t>
            </a:r>
          </a:p>
          <a:p>
            <a:r>
              <a:rPr lang="ru-RU" dirty="0" smtClean="0"/>
              <a:t>Возможность проверки корректности заполнения документа до его отправки в УФК</a:t>
            </a:r>
          </a:p>
          <a:p>
            <a:r>
              <a:rPr lang="ru-RU" dirty="0" smtClean="0"/>
              <a:t>Возможность работы с ППО с нескольких рабочих мест одновременно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орядок действий при подключении в </a:t>
            </a:r>
            <a:r>
              <a:rPr lang="ru-RU" dirty="0" err="1" smtClean="0"/>
              <a:t>СУФД-порталу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 smtClean="0"/>
              <a:t>Открытие ЛС в УФК</a:t>
            </a:r>
          </a:p>
          <a:p>
            <a:r>
              <a:rPr lang="ru-RU" sz="2800" dirty="0" smtClean="0"/>
              <a:t>Заключение договора об ЭД с УФК</a:t>
            </a:r>
          </a:p>
          <a:p>
            <a:r>
              <a:rPr lang="ru-RU" sz="2800" dirty="0" smtClean="0"/>
              <a:t>Предоставление заявок на подключение к сетевому ресурсу ППО АСФК </a:t>
            </a:r>
            <a:r>
              <a:rPr lang="ru-RU" sz="2800" dirty="0" err="1" smtClean="0"/>
              <a:t>СУФД-портал</a:t>
            </a:r>
            <a:r>
              <a:rPr lang="ru-RU" sz="2800" dirty="0" smtClean="0"/>
              <a:t>, и получение логинов для входа в портал</a:t>
            </a:r>
          </a:p>
          <a:p>
            <a:r>
              <a:rPr lang="ru-RU" sz="2800" dirty="0" smtClean="0"/>
              <a:t>Предоставление пакета документов на ЭП и получение на основании их сертификатов ЭП</a:t>
            </a:r>
          </a:p>
          <a:p>
            <a:r>
              <a:rPr lang="ru-RU" sz="2800" dirty="0" smtClean="0"/>
              <a:t>Настройка рабочего места для работы в </a:t>
            </a:r>
            <a:r>
              <a:rPr lang="ru-RU" sz="2800" dirty="0" err="1" smtClean="0"/>
              <a:t>СУФД-портале</a:t>
            </a:r>
            <a:endParaRPr lang="ru-RU" sz="2800" dirty="0" smtClean="0"/>
          </a:p>
          <a:p>
            <a:r>
              <a:rPr lang="ru-RU" sz="2800" dirty="0" smtClean="0"/>
              <a:t>После проверки работоспособности </a:t>
            </a:r>
            <a:r>
              <a:rPr lang="ru-RU" sz="2800" dirty="0" err="1" smtClean="0"/>
              <a:t>СУФД-портала</a:t>
            </a:r>
            <a:r>
              <a:rPr lang="ru-RU" sz="2800" dirty="0" smtClean="0"/>
              <a:t> предоставление акта готовности в УФК для </a:t>
            </a:r>
            <a:r>
              <a:rPr lang="ru-RU" sz="2800" dirty="0" smtClean="0"/>
              <a:t>переключения </a:t>
            </a:r>
            <a:r>
              <a:rPr lang="ru-RU" sz="2800" dirty="0" smtClean="0"/>
              <a:t>работы с ЭД</a:t>
            </a:r>
          </a:p>
          <a:p>
            <a:pPr>
              <a:buNone/>
            </a:pPr>
            <a:r>
              <a:rPr lang="ru-RU" sz="2800" dirty="0" smtClean="0"/>
              <a:t>Подробная информация размещена на сайте </a:t>
            </a:r>
            <a:r>
              <a:rPr lang="ru-RU" sz="2800" dirty="0" smtClean="0"/>
              <a:t>в документе </a:t>
            </a:r>
            <a:r>
              <a:rPr lang="ru-RU" sz="2400" dirty="0" smtClean="0">
                <a:hlinkClick r:id="rId2"/>
              </a:rPr>
              <a:t>Письмо УФК об электронном </a:t>
            </a:r>
            <a:r>
              <a:rPr lang="ru-RU" sz="2400" dirty="0" smtClean="0">
                <a:hlinkClick r:id="rId2"/>
              </a:rPr>
              <a:t>документообороте</a:t>
            </a:r>
            <a:r>
              <a:rPr lang="ru-RU" sz="2400" dirty="0" smtClean="0"/>
              <a:t> </a:t>
            </a:r>
            <a:r>
              <a:rPr lang="en-US" sz="2800" dirty="0" smtClean="0"/>
              <a:t>http</a:t>
            </a:r>
            <a:r>
              <a:rPr lang="en-US" sz="2800" dirty="0" smtClean="0"/>
              <a:t>://sevastopol.roskazna.ru/page/30462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Настройка рабочего места для работы в </a:t>
            </a:r>
            <a:r>
              <a:rPr lang="ru-RU" dirty="0" err="1" smtClean="0"/>
              <a:t>СУФД-портале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Интернет со скоростью не менее 128 Кбит/сек</a:t>
            </a:r>
          </a:p>
          <a:p>
            <a:r>
              <a:rPr lang="ru-RU" dirty="0" err="1" smtClean="0"/>
              <a:t>Крипто-Про</a:t>
            </a:r>
            <a:r>
              <a:rPr lang="ru-RU" dirty="0" smtClean="0"/>
              <a:t> версии 3.6</a:t>
            </a:r>
            <a:r>
              <a:rPr lang="en-US" dirty="0" smtClean="0"/>
              <a:t> </a:t>
            </a:r>
            <a:r>
              <a:rPr lang="ru-RU" dirty="0" smtClean="0"/>
              <a:t>и Континент –АП (можно скачать с сайта казначейства</a:t>
            </a:r>
            <a:r>
              <a:rPr lang="en-US" dirty="0" smtClean="0"/>
              <a:t> http://sevastopol.roskazna.ru/page/30462</a:t>
            </a:r>
            <a:r>
              <a:rPr lang="ru-RU" dirty="0" smtClean="0"/>
              <a:t> )</a:t>
            </a:r>
          </a:p>
          <a:p>
            <a:r>
              <a:rPr lang="ru-RU" dirty="0" smtClean="0"/>
              <a:t>Интернет- обозреватель </a:t>
            </a:r>
            <a:r>
              <a:rPr lang="en-US" dirty="0" smtClean="0"/>
              <a:t>Mozilla Firefox</a:t>
            </a:r>
            <a:r>
              <a:rPr lang="ru-RU" dirty="0" smtClean="0"/>
              <a:t>, </a:t>
            </a:r>
            <a:r>
              <a:rPr lang="en-US" dirty="0" smtClean="0"/>
              <a:t>Java (</a:t>
            </a:r>
            <a:r>
              <a:rPr lang="ru-RU" dirty="0" smtClean="0"/>
              <a:t>с официальных сайтов http</a:t>
            </a:r>
            <a:r>
              <a:rPr lang="ru-RU" dirty="0"/>
              <a:t>://www.mozilla.org/ru/firefox/new</a:t>
            </a:r>
            <a:r>
              <a:rPr lang="ru-RU" dirty="0" smtClean="0"/>
              <a:t>/, </a:t>
            </a:r>
            <a:r>
              <a:rPr lang="ru-RU" u="sng" dirty="0" smtClean="0">
                <a:hlinkClick r:id="rId2"/>
              </a:rPr>
              <a:t>http</a:t>
            </a:r>
            <a:r>
              <a:rPr lang="ru-RU" u="sng" dirty="0">
                <a:hlinkClick r:id="rId2"/>
              </a:rPr>
              <a:t>://java.com/ru/download</a:t>
            </a:r>
            <a:r>
              <a:rPr lang="ru-RU" u="sng" dirty="0" smtClean="0">
                <a:hlinkClick r:id="rId2"/>
              </a:rPr>
              <a:t>/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Порядок действий при работе с </a:t>
            </a:r>
            <a:r>
              <a:rPr lang="ru-RU" dirty="0" err="1" smtClean="0"/>
              <a:t>СУФД-порталом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Установить соединение с </a:t>
            </a:r>
            <a:r>
              <a:rPr lang="ru-RU" dirty="0" err="1" smtClean="0"/>
              <a:t>Континент-АП</a:t>
            </a:r>
            <a:endParaRPr lang="ru-RU" dirty="0" smtClean="0"/>
          </a:p>
          <a:p>
            <a:r>
              <a:rPr lang="ru-RU" dirty="0" smtClean="0"/>
              <a:t>Зайти в портал под своей учетной записью (логин и пароль выдает УФК на основании заявок от ДУБП)</a:t>
            </a:r>
          </a:p>
          <a:p>
            <a:r>
              <a:rPr lang="ru-RU" dirty="0" smtClean="0"/>
              <a:t>Создать, подписать и отправить документы</a:t>
            </a:r>
          </a:p>
          <a:p>
            <a:r>
              <a:rPr lang="ru-RU" dirty="0" smtClean="0"/>
              <a:t>Проконтролировать обработку документов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Отдел </a:t>
            </a:r>
            <a:r>
              <a:rPr lang="ru-RU" dirty="0" err="1" smtClean="0"/>
              <a:t>РСиБИ</a:t>
            </a:r>
            <a:r>
              <a:rPr lang="ru-RU" dirty="0" smtClean="0"/>
              <a:t> УФК консультирует по следующим вопросам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Установка, настройка и работа Континента- АП и </a:t>
            </a:r>
            <a:r>
              <a:rPr lang="ru-RU" dirty="0" err="1" smtClean="0"/>
              <a:t>Крипто-Про</a:t>
            </a:r>
            <a:endParaRPr lang="ru-RU" dirty="0" smtClean="0"/>
          </a:p>
          <a:p>
            <a:r>
              <a:rPr lang="ru-RU" dirty="0" smtClean="0"/>
              <a:t>Получение сертификатов для Континента –АП и электронной подписи, установка сертификатов в </a:t>
            </a:r>
            <a:r>
              <a:rPr lang="ru-RU" dirty="0" err="1" smtClean="0"/>
              <a:t>Крипто-Про</a:t>
            </a:r>
            <a:endParaRPr lang="ru-RU" dirty="0" smtClean="0"/>
          </a:p>
          <a:p>
            <a:r>
              <a:rPr lang="ru-RU" dirty="0" smtClean="0"/>
              <a:t>Получение лицензии на </a:t>
            </a:r>
            <a:r>
              <a:rPr lang="ru-RU" dirty="0" err="1" smtClean="0"/>
              <a:t>Крипто-Про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Отдел ИС УФК консультирует по вопросам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Работоспособность и доступность </a:t>
            </a:r>
            <a:r>
              <a:rPr lang="ru-RU" dirty="0" err="1" smtClean="0"/>
              <a:t>СУФД-портала</a:t>
            </a:r>
            <a:endParaRPr lang="ru-RU" dirty="0" smtClean="0"/>
          </a:p>
          <a:p>
            <a:r>
              <a:rPr lang="ru-RU" dirty="0" smtClean="0"/>
              <a:t>Выдачи логина для </a:t>
            </a:r>
            <a:r>
              <a:rPr lang="ru-RU" dirty="0" err="1" smtClean="0"/>
              <a:t>СУФД-портала</a:t>
            </a:r>
            <a:r>
              <a:rPr lang="ru-RU" dirty="0" smtClean="0"/>
              <a:t>, смена пароля для входа</a:t>
            </a:r>
          </a:p>
          <a:p>
            <a:r>
              <a:rPr lang="ru-RU" dirty="0" smtClean="0"/>
              <a:t>Пользовательские настройки в </a:t>
            </a:r>
            <a:r>
              <a:rPr lang="ru-RU" dirty="0" err="1" smtClean="0"/>
              <a:t>СУФД-портале</a:t>
            </a:r>
            <a:endParaRPr lang="ru-RU" dirty="0" smtClean="0"/>
          </a:p>
          <a:p>
            <a:r>
              <a:rPr lang="ru-RU" dirty="0" smtClean="0"/>
              <a:t>Работа в </a:t>
            </a:r>
            <a:r>
              <a:rPr lang="ru-RU" dirty="0" err="1" smtClean="0"/>
              <a:t>СУФД-портале</a:t>
            </a:r>
            <a:r>
              <a:rPr lang="ru-RU" dirty="0" smtClean="0"/>
              <a:t>, принципы работы, порядок действий, возникновение нештатных ситуаций, исправление ошибок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Доступность портала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217582"/>
            <a:ext cx="7884368" cy="530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Заполнение заявки на </a:t>
            </a:r>
            <a:r>
              <a:rPr lang="ru-RU" dirty="0" err="1" smtClean="0"/>
              <a:t>СУФД-портал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" y="1615281"/>
            <a:ext cx="78009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Тип ЛС и наименование полномочий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980728"/>
          <a:ext cx="7427168" cy="4997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584"/>
                <a:gridCol w="3713584"/>
              </a:tblGrid>
              <a:tr h="6224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Код типа л/с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типа л/с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ГРБС, РБС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бюджета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ПБС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АДБ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для учета операций со средствами во временном распоряжении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ГАИВФДБ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ГАИВнФДБ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АИВФДБ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АИВнФДБ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ИПБС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для учета операций по переданным полномочиям ПБС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неучастника бюджетного процесса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бюджетного учреждения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Отдельный лицевой счет бюджетного учреждения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автономного учреждения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Отдельный лицевой счет автономного учреждения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счёт бюджетного учреждения для учёта операций со средствами обязательного медицинского страхования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Лицевой счёт автономного учреждения для учёта операций со средствами обязательного медицинского страхования</a:t>
                      </a:r>
                    </a:p>
                  </a:txBody>
                  <a:tcPr marL="9525" marR="9525" marT="9525" marB="0" anchor="b"/>
                </a:tc>
              </a:tr>
              <a:tr h="18939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Лицевой счет территориального органа государственного внебюджетного фонда Российской Федерации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 ЛС и наименование полномочий в </a:t>
            </a:r>
            <a:r>
              <a:rPr lang="ru-RU" dirty="0" err="1" smtClean="0"/>
              <a:t>СУФД-портале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1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00732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Тип ЛС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Полномочие в СУФД при подаче заявки на подключение</a:t>
                      </a:r>
                      <a:endParaRPr lang="ru-RU" sz="2800" dirty="0"/>
                    </a:p>
                  </a:txBody>
                  <a:tcPr/>
                </a:tc>
              </a:tr>
              <a:tr h="58360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 01, 06, 07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грбс</a:t>
                      </a:r>
                      <a:r>
                        <a:rPr lang="ru-RU" sz="2800" dirty="0" smtClean="0"/>
                        <a:t>, </a:t>
                      </a:r>
                      <a:r>
                        <a:rPr lang="ru-RU" sz="2800" dirty="0" err="1" smtClean="0"/>
                        <a:t>рбс</a:t>
                      </a:r>
                      <a:endParaRPr lang="ru-RU" sz="2800" dirty="0"/>
                    </a:p>
                  </a:txBody>
                  <a:tcPr/>
                </a:tc>
              </a:tr>
              <a:tr h="58360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02,</a:t>
                      </a:r>
                      <a:r>
                        <a:rPr lang="ru-RU" sz="2800" baseline="0" dirty="0" smtClean="0"/>
                        <a:t> </a:t>
                      </a:r>
                      <a:r>
                        <a:rPr lang="ru-RU" sz="2800" dirty="0" smtClean="0"/>
                        <a:t>52, 12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фо</a:t>
                      </a:r>
                      <a:endParaRPr lang="ru-RU" sz="2800" dirty="0"/>
                    </a:p>
                  </a:txBody>
                  <a:tcPr/>
                </a:tc>
              </a:tr>
              <a:tr h="58360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03, 05, 08, 09, 10, 14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пбс</a:t>
                      </a:r>
                      <a:endParaRPr lang="ru-RU" sz="2800" dirty="0"/>
                    </a:p>
                  </a:txBody>
                  <a:tcPr/>
                </a:tc>
              </a:tr>
              <a:tr h="58360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ап</a:t>
                      </a:r>
                      <a:endParaRPr lang="ru-RU" sz="2800" dirty="0"/>
                    </a:p>
                  </a:txBody>
                  <a:tcPr/>
                </a:tc>
              </a:tr>
              <a:tr h="1007324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41 (</a:t>
                      </a:r>
                      <a:r>
                        <a:rPr lang="ru-RU" sz="2800" dirty="0" err="1" smtClean="0"/>
                        <a:t>бу</a:t>
                      </a:r>
                      <a:r>
                        <a:rPr lang="ru-RU" sz="2800" dirty="0" smtClean="0"/>
                        <a:t> – 20, 21, 22,</a:t>
                      </a:r>
                    </a:p>
                    <a:p>
                      <a:r>
                        <a:rPr lang="ru-RU" sz="2800" dirty="0" smtClean="0"/>
                        <a:t> ау – 30, 31, 32 )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err="1" smtClean="0"/>
                        <a:t>нубп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элементы интерфейса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96944" cy="49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нового документа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Создать новый документ</a:t>
            </a:r>
          </a:p>
          <a:p>
            <a:r>
              <a:rPr lang="ru-RU" dirty="0" smtClean="0"/>
              <a:t>Скопировать документ</a:t>
            </a:r>
          </a:p>
          <a:p>
            <a:r>
              <a:rPr lang="ru-RU" dirty="0" smtClean="0"/>
              <a:t>Импорт документа</a:t>
            </a:r>
          </a:p>
          <a:p>
            <a:r>
              <a:rPr lang="ru-RU" dirty="0" smtClean="0"/>
              <a:t>Создание документа на основе родительского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Прохождение документарного контроля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dirty="0" smtClean="0"/>
              <a:t>Кнопка проверить документ. </a:t>
            </a:r>
          </a:p>
          <a:p>
            <a:pPr>
              <a:buNone/>
            </a:pPr>
            <a:r>
              <a:rPr lang="ru-RU" sz="3000" dirty="0" smtClean="0"/>
              <a:t>Результат может выдать:</a:t>
            </a:r>
          </a:p>
          <a:p>
            <a:r>
              <a:rPr lang="ru-RU" sz="3000" dirty="0" smtClean="0"/>
              <a:t>Критичные ошибки</a:t>
            </a:r>
          </a:p>
          <a:p>
            <a:r>
              <a:rPr lang="ru-RU" sz="3000" dirty="0" smtClean="0"/>
              <a:t>Некритичные ошибки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573016"/>
            <a:ext cx="7200800" cy="302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Подписание документа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Статус документа должен быть «Введен»</a:t>
            </a:r>
          </a:p>
          <a:p>
            <a:r>
              <a:rPr lang="ru-RU" dirty="0" smtClean="0"/>
              <a:t>Кнопка подписать   должна быть активна</a:t>
            </a:r>
          </a:p>
          <a:p>
            <a:r>
              <a:rPr lang="ru-RU" dirty="0" smtClean="0"/>
              <a:t>После подписания необходимо проверить подпись по кнопке- проверить подпись и статус документа – должен быть «Утвержден»</a:t>
            </a:r>
          </a:p>
          <a:p>
            <a:r>
              <a:rPr lang="ru-RU" dirty="0" smtClean="0"/>
              <a:t>Если подпись надо снять- нажать кнопку Удалить подпись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Отправка документа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Проверить статусы документов- статус утверждения должен быть Утвержден</a:t>
            </a:r>
          </a:p>
          <a:p>
            <a:r>
              <a:rPr lang="ru-RU" dirty="0" smtClean="0"/>
              <a:t>Проверить транспортную историю документа – документ принят куратором для обработки- после наличия статус- доставлен в </a:t>
            </a:r>
            <a:r>
              <a:rPr lang="en-US" dirty="0" smtClean="0"/>
              <a:t>OEBS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изменения статусов документов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23528" y="2348880"/>
            <a:ext cx="1872208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Бизнес- статус</a:t>
            </a:r>
          </a:p>
          <a:p>
            <a:pPr algn="ctr"/>
            <a:r>
              <a:rPr lang="ru-RU" sz="2000" dirty="0" smtClean="0"/>
              <a:t>Черновик</a:t>
            </a:r>
            <a:endParaRPr lang="ru-RU" sz="2000" dirty="0"/>
          </a:p>
        </p:txBody>
      </p:sp>
      <p:sp>
        <p:nvSpPr>
          <p:cNvPr id="5" name="Овал 4"/>
          <p:cNvSpPr/>
          <p:nvPr/>
        </p:nvSpPr>
        <p:spPr>
          <a:xfrm>
            <a:off x="3563888" y="2420888"/>
            <a:ext cx="194421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Бизнес- статус</a:t>
            </a:r>
          </a:p>
          <a:p>
            <a:pPr algn="ctr"/>
            <a:r>
              <a:rPr lang="ru-RU" dirty="0" smtClean="0"/>
              <a:t>Введено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6156176" y="4077072"/>
            <a:ext cx="2088232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Статус утверждения</a:t>
            </a:r>
          </a:p>
          <a:p>
            <a:pPr algn="ctr"/>
            <a:r>
              <a:rPr lang="ru-RU" dirty="0" smtClean="0"/>
              <a:t>Утвержден</a:t>
            </a: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627784" y="5085184"/>
            <a:ext cx="2808312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Статус передачи обработан учетной системой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516216" y="1196752"/>
            <a:ext cx="2088232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Статус утверждения</a:t>
            </a:r>
          </a:p>
          <a:p>
            <a:pPr algn="ctr"/>
            <a:r>
              <a:rPr lang="ru-RU" dirty="0" smtClean="0"/>
              <a:t>Не Утвержден</a:t>
            </a:r>
          </a:p>
          <a:p>
            <a:pPr algn="ctr"/>
            <a:endParaRPr lang="ru-RU" dirty="0"/>
          </a:p>
        </p:txBody>
      </p:sp>
      <p:cxnSp>
        <p:nvCxnSpPr>
          <p:cNvPr id="10" name="Прямая со стрелкой 9"/>
          <p:cNvCxnSpPr>
            <a:stCxn id="4" idx="6"/>
            <a:endCxn id="5" idx="2"/>
          </p:cNvCxnSpPr>
          <p:nvPr/>
        </p:nvCxnSpPr>
        <p:spPr>
          <a:xfrm flipV="1">
            <a:off x="2195736" y="2888940"/>
            <a:ext cx="1368152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07704" y="184482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Документарный контроль пройден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5436096" y="2204864"/>
            <a:ext cx="129614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5"/>
          </p:cNvCxnSpPr>
          <p:nvPr/>
        </p:nvCxnSpPr>
        <p:spPr>
          <a:xfrm>
            <a:off x="5223380" y="3219903"/>
            <a:ext cx="1364844" cy="1001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251520" y="4581128"/>
            <a:ext cx="201622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поле Ошибки есть запись об Ошибке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23528" y="3501008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Документарный контроль не </a:t>
            </a:r>
          </a:p>
          <a:p>
            <a:pPr algn="ctr"/>
            <a:r>
              <a:rPr lang="ru-RU" dirty="0" smtClean="0"/>
              <a:t>пройден</a:t>
            </a:r>
            <a:endParaRPr lang="ru-RU" dirty="0"/>
          </a:p>
        </p:txBody>
      </p:sp>
      <p:cxnSp>
        <p:nvCxnSpPr>
          <p:cNvPr id="24" name="Прямая со стрелкой 23"/>
          <p:cNvCxnSpPr>
            <a:stCxn id="22" idx="0"/>
            <a:endCxn id="20" idx="0"/>
          </p:cNvCxnSpPr>
          <p:nvPr/>
        </p:nvCxnSpPr>
        <p:spPr>
          <a:xfrm>
            <a:off x="1259632" y="3501008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164288" y="537321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5436096" y="5805264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868144" y="2924944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Документ полностью подписан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5220072" y="184482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Документ не подписан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5724128" y="544522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Отправить документ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Справочная информация по СУФД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Письма, инструкции, ППО </a:t>
            </a:r>
            <a:r>
              <a:rPr lang="en-US" dirty="0" smtClean="0">
                <a:hlinkClick r:id="rId2"/>
              </a:rPr>
              <a:t>http://sevastopol.roskazna.ru/page/30462</a:t>
            </a:r>
            <a:endParaRPr lang="ru-RU" dirty="0" smtClean="0"/>
          </a:p>
          <a:p>
            <a:r>
              <a:rPr lang="ru-RU" dirty="0" smtClean="0"/>
              <a:t>Обучение работе в портале для ДУБП </a:t>
            </a:r>
            <a:r>
              <a:rPr lang="en-US" dirty="0" smtClean="0">
                <a:hlinkClick r:id="rId3"/>
              </a:rPr>
              <a:t>http://elearning.otr.ru/</a:t>
            </a:r>
            <a:r>
              <a:rPr lang="ru-RU" dirty="0" smtClean="0"/>
              <a:t> </a:t>
            </a:r>
          </a:p>
          <a:p>
            <a:r>
              <a:rPr lang="ru-RU" dirty="0" smtClean="0"/>
              <a:t>Телефон специалистов по СУФД 54-78-42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774</Words>
  <Application>Microsoft Office PowerPoint</Application>
  <PresentationFormat>Экран (4:3)</PresentationFormat>
  <Paragraphs>140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ППО АСФК СУФД-портал</vt:lpstr>
      <vt:lpstr>Преимущества ЭД перед бумажными документами</vt:lpstr>
      <vt:lpstr>ППО «АСФК»СУФД- портал</vt:lpstr>
      <vt:lpstr>Преимущества СУФД-портала</vt:lpstr>
      <vt:lpstr>Порядок действий при подключении в СУФД-порталу</vt:lpstr>
      <vt:lpstr>Настройка рабочего места для работы в СУФД-портале</vt:lpstr>
      <vt:lpstr>Порядок действий при работе с СУФД-порталом</vt:lpstr>
      <vt:lpstr>Отдел РСиБИ УФК консультирует по следующим вопросам</vt:lpstr>
      <vt:lpstr>Отдел ИС УФК консультирует по вопросам</vt:lpstr>
      <vt:lpstr>Доступность портала</vt:lpstr>
      <vt:lpstr>Заполнение заявки на СУФД-портал</vt:lpstr>
      <vt:lpstr>Тип ЛС и наименование полномочий</vt:lpstr>
      <vt:lpstr>Тип ЛС и наименование полномочий в СУФД-портале</vt:lpstr>
      <vt:lpstr>Основные элементы интерфейса</vt:lpstr>
      <vt:lpstr>Создание нового документа</vt:lpstr>
      <vt:lpstr>Прохождение документарного контроля</vt:lpstr>
      <vt:lpstr>Подписание документа</vt:lpstr>
      <vt:lpstr>Отправка документа</vt:lpstr>
      <vt:lpstr>Схема изменения статусов документов</vt:lpstr>
      <vt:lpstr>Справочная информация по СУФД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56</cp:revision>
  <dcterms:created xsi:type="dcterms:W3CDTF">2014-11-10T06:58:49Z</dcterms:created>
  <dcterms:modified xsi:type="dcterms:W3CDTF">2014-11-12T14:22:44Z</dcterms:modified>
</cp:coreProperties>
</file>