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5" r:id="rId2"/>
  </p:sldIdLst>
  <p:sldSz cx="5765800" cy="324485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F61937-F87B-41F2-84A7-3A146DE0BCD5}">
          <p14:sldIdLst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11437F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637" autoAdjust="0"/>
  </p:normalViewPr>
  <p:slideViewPr>
    <p:cSldViewPr>
      <p:cViewPr varScale="1">
        <p:scale>
          <a:sx n="227" d="100"/>
          <a:sy n="227" d="100"/>
        </p:scale>
        <p:origin x="762" y="198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395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r">
              <a:defRPr sz="2200"/>
            </a:lvl1pPr>
          </a:lstStyle>
          <a:p>
            <a:fld id="{44C2326E-8299-4FDA-83B8-45F6A89747D3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38482"/>
            <a:ext cx="2949349" cy="500856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395" y="9438482"/>
            <a:ext cx="2949349" cy="500856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r">
              <a:defRPr sz="2200"/>
            </a:lvl1pPr>
          </a:lstStyle>
          <a:p>
            <a:fld id="{71F94941-0FE9-4867-80AB-D24239E67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63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395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1244600"/>
            <a:ext cx="59515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900" tIns="84949" rIns="169900" bIns="8494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192" y="4784887"/>
            <a:ext cx="5445239" cy="3914467"/>
          </a:xfrm>
          <a:prstGeom prst="rect">
            <a:avLst/>
          </a:prstGeom>
        </p:spPr>
        <p:txBody>
          <a:bodyPr vert="horz" lIns="169900" tIns="84949" rIns="169900" bIns="849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349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395" y="9443349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83313" y="2314575"/>
            <a:ext cx="20574001" cy="1157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2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7136"/>
              </p:ext>
            </p:extLst>
          </p:nvPr>
        </p:nvGraphicFramePr>
        <p:xfrm>
          <a:off x="215900" y="668124"/>
          <a:ext cx="5368959" cy="2576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10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9711"/>
              </a:tblGrid>
              <a:tr h="192282">
                <a:tc>
                  <a:txBody>
                    <a:bodyPr/>
                    <a:lstStyle/>
                    <a:p>
                      <a:pPr algn="ctr"/>
                      <a:r>
                        <a:rPr lang="ru-RU" sz="700" dirty="0" smtClean="0">
                          <a:solidFill>
                            <a:srgbClr val="11437F"/>
                          </a:solidFill>
                          <a:latin typeface="+mj-lt"/>
                        </a:rPr>
                        <a:t>Наименование федерального стандарта</a:t>
                      </a:r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 smtClean="0">
                          <a:solidFill>
                            <a:srgbClr val="11437F"/>
                          </a:solidFill>
                          <a:latin typeface="+mj-lt"/>
                        </a:rPr>
                        <a:t>Реквизиты</a:t>
                      </a:r>
                      <a:r>
                        <a:rPr lang="ru-RU" sz="700" baseline="0" dirty="0" smtClean="0">
                          <a:solidFill>
                            <a:srgbClr val="11437F"/>
                          </a:solidFill>
                          <a:latin typeface="+mj-lt"/>
                        </a:rPr>
                        <a:t> постановлений</a:t>
                      </a:r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6655"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Принципы контрольной деятельности органов внутреннего государственного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(муниципального) финансового контроля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в силу 01.07.2020)</a:t>
                      </a:r>
                      <a:endParaRPr lang="ru-RU" sz="5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Федерации </a:t>
                      </a:r>
                      <a:b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от 06.02.2020 № 95</a:t>
                      </a:r>
                      <a:endParaRPr lang="ru-RU" sz="50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473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Права и обязанности должностных лиц органов внутреннего государственного (муниципального) финансового контроля и объектов внутреннего государственного (муниципального) финансового контроля (их должностных лиц) при осуществлении внутреннего государственного (муниципального) финансового контроля 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в силу 01.07.2020)</a:t>
                      </a:r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endParaRPr lang="ru-RU" sz="5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06.02.2020 № 100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algn="ctr"/>
                      <a:endParaRPr lang="ru-RU" sz="500" b="0" dirty="0" smtClean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665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Планирование проверок, ревизий и обследований 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в силу 01.07.2020)</a:t>
                      </a:r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</a:t>
                      </a:r>
                    </a:p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27.02.2020 № 208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ru-RU" sz="500" b="0" dirty="0" smtClean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9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Реализация результатов проверок, ревизий, обследований 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в силу 28.07.2020)</a:t>
                      </a:r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5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23.07.2020 № 1095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baseline="0" dirty="0" smtClean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61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Проведение проверок, ревизий и обследований и оформление их результатов 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в силу 24.08.2020)</a:t>
                      </a:r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5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17.08.2020 № 1235</a:t>
                      </a: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456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Правила досудебного обжалования решений и действий (бездействия) органов внутреннего государственного (муниципального) финансового контроля и их должностных лиц </a:t>
                      </a:r>
                      <a:r>
                        <a:rPr lang="en-US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вступил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в силу 24.08.2020)</a:t>
                      </a:r>
                      <a:endParaRPr lang="ru-RU" sz="5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5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17.08.2020 № 1237</a:t>
                      </a: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61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Правила составления отчетности о результатах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контрольной деятельности (вступил</a:t>
                      </a:r>
                      <a:r>
                        <a:rPr lang="ru-RU" sz="5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 в силу </a:t>
                      </a:r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30.09.2020)</a:t>
                      </a: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Российской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Федерации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en-US" sz="500" b="0" kern="120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16.09.2020 </a:t>
                      </a: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500" b="0" kern="120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1478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79754" y="3030272"/>
            <a:ext cx="210211" cy="12061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50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E2F6E9B-F2FE-4F1D-8E43-2A09CBA4D0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11"/>
          <a:stretch/>
        </p:blipFill>
        <p:spPr>
          <a:xfrm>
            <a:off x="63500" y="-53975"/>
            <a:ext cx="2355466" cy="8381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48127" y="606425"/>
            <a:ext cx="304800" cy="2519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248127" y="609600"/>
            <a:ext cx="441838" cy="2595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4663</TotalTime>
  <Words>196</Words>
  <Application>Microsoft Office PowerPoint</Application>
  <PresentationFormat>Произвольный</PresentationFormat>
  <Paragraphs>24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Times New Roman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Зинченко Анна Михайловна</cp:lastModifiedBy>
  <cp:revision>306</cp:revision>
  <cp:lastPrinted>2020-09-01T08:31:42Z</cp:lastPrinted>
  <dcterms:created xsi:type="dcterms:W3CDTF">2019-07-31T16:47:50Z</dcterms:created>
  <dcterms:modified xsi:type="dcterms:W3CDTF">2021-03-31T07:32:21Z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